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Lst>
  <p:sldIdLst>
    <p:sldId id="257" r:id="rId10"/>
    <p:sldId id="256" r:id="rId11"/>
    <p:sldId id="268" r:id="rId12"/>
    <p:sldId id="269" r:id="rId13"/>
    <p:sldId id="270" r:id="rId14"/>
    <p:sldId id="276" r:id="rId15"/>
    <p:sldId id="260" r:id="rId16"/>
    <p:sldId id="272" r:id="rId17"/>
    <p:sldId id="271" r:id="rId18"/>
    <p:sldId id="274" r:id="rId19"/>
    <p:sldId id="258" r:id="rId20"/>
    <p:sldId id="261" r:id="rId21"/>
    <p:sldId id="266" r:id="rId22"/>
    <p:sldId id="262" r:id="rId23"/>
    <p:sldId id="259" r:id="rId24"/>
    <p:sldId id="263" r:id="rId25"/>
    <p:sldId id="267" r:id="rId26"/>
    <p:sldId id="264" r:id="rId27"/>
    <p:sldId id="265" r:id="rId28"/>
    <p:sldId id="273"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88070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2536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4576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49124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47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276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4865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481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9418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03214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92697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31974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01103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99286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72599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88528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27990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5958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36327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08815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95458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29822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64298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84332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48869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50235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90037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5522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48711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25279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053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08909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5532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62117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92942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15408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70790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3703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38424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80647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2114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84976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0235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438671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33394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6019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34545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1410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62122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20494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89934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80960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19496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72391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62706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23368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79537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7773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28752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488552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64518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312876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64757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398251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48678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19266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88960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598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46642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57781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37576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327338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44031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152701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96491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49731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89642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E5604-3A64-44F7-A14B-D28CD2345483}"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90449-82D3-455F-90D4-0ADEBBC31A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0873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76EA0-B4A2-4B08-9D90-7DBE4B0F4C19}"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C7DCE-2245-4BCE-AC52-A91DB6595EBF}"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39832-F4F0-4424-A6AC-FA2631F78315}"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FB7060-029B-44E0-B85E-1C684083F44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14571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00B25-3820-4483-A397-1A8537C6CEC9}"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0DC3B-70CB-4019-A468-C547FCF4164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99928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62011-36B2-496A-9BE9-685B49DE1746}"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132C15-8050-4CD0-B567-149A9F88C57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55960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21B057-694F-4F32-90C9-E048C6F67500}" type="datetimeFigureOut">
              <a:rPr lang="en-US">
                <a:solidFill>
                  <a:prstClr val="white">
                    <a:tint val="75000"/>
                  </a:prstClr>
                </a:solidFill>
              </a:rPr>
              <a:pPr>
                <a:defRPr/>
              </a:pPr>
              <a:t>11/30/2015</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13D044-F02B-417D-A5E3-2EE7176125F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54808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8C9703-4A0A-40B7-9663-17D1DFDD18E1}" type="datetimeFigureOut">
              <a:rPr lang="en-US">
                <a:solidFill>
                  <a:prstClr val="white">
                    <a:tint val="75000"/>
                  </a:prstClr>
                </a:solidFill>
              </a:rPr>
              <a:pPr>
                <a:defRPr/>
              </a:pPr>
              <a:t>11/30/2015</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409916-A261-4288-A114-6CE355CA17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7368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0A4D0F-18EE-4E5B-AF14-F24717559E40}" type="datetimeFigureOut">
              <a:rPr lang="en-US">
                <a:solidFill>
                  <a:prstClr val="white">
                    <a:tint val="75000"/>
                  </a:prstClr>
                </a:solidFill>
              </a:rPr>
              <a:pPr>
                <a:defRPr/>
              </a:pPr>
              <a:t>11/30/2015</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5CE95C-7FBD-46B2-83FE-F24CF4BEB52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939781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A8F429-C985-4FB6-B088-A1D1F3395085}"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E2AF79-95D2-422F-A70F-FEF2F51CA9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05498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A5700-A029-4C1A-AE80-68FFD68055AB}" type="datetimeFigureOut">
              <a:rPr lang="en-US">
                <a:solidFill>
                  <a:prstClr val="white">
                    <a:tint val="75000"/>
                  </a:prstClr>
                </a:solidFill>
              </a:rPr>
              <a:pPr>
                <a:defRPr/>
              </a:pPr>
              <a:t>11/30/2015</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A5D234-AD5B-465E-8F35-B015E2EFC2F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987490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F4C487-55BD-4EE6-A210-2102C58E1CF0}"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5267B0-BB2F-4FC3-BD35-9A719DD34FA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747359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B97C55-5B74-406F-B76D-A4CAF100107D}"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3173B1-4759-44D2-B7E9-1BA0376A3C2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4310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76EA0-B4A2-4B08-9D90-7DBE4B0F4C19}" type="datetimeFigureOut">
              <a:rPr lang="en-US" smtClean="0"/>
              <a:pPr/>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C7DCE-2245-4BCE-AC52-A91DB6595E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764550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2115988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8541889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8817994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0984833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0071060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631922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34F8E-7D10-4AFE-B946-7BE301B1B942}" type="datetimeFigureOut">
              <a:rPr lang="en-US">
                <a:solidFill>
                  <a:prstClr val="white">
                    <a:tint val="75000"/>
                  </a:prstClr>
                </a:solidFill>
              </a:rPr>
              <a:pPr>
                <a:defRPr/>
              </a:pPr>
              <a:t>11/30/2015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D169D5-CE84-46C4-8719-11F88838F91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8286145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Hypoxia_(environmental)" TargetMode="External"/><Relationship Id="rId2" Type="http://schemas.openxmlformats.org/officeDocument/2006/relationships/hyperlink" Target="http://en.wikipedia.org/wiki/Drainage_basin"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en.wikipedia.org/wiki/Dead_zone_(ecolog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Renfro\Pictures\Slide Shows\watershed.gif"/>
          <p:cNvPicPr>
            <a:picLocks noChangeAspect="1" noChangeArrowheads="1" noCrop="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Zones </a:t>
            </a:r>
          </a:p>
        </p:txBody>
      </p:sp>
      <p:pic>
        <p:nvPicPr>
          <p:cNvPr id="10243" name="Content Placeholder 3" descr="F:\My Pictures\pictures3\water tables\groundwater_e_.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600200"/>
            <a:ext cx="4914900" cy="4724400"/>
          </a:xfrm>
        </p:spPr>
      </p:pic>
    </p:spTree>
    <p:extLst>
      <p:ext uri="{BB962C8B-B14F-4D97-AF65-F5344CB8AC3E}">
        <p14:creationId xmlns:p14="http://schemas.microsoft.com/office/powerpoint/2010/main" val="362737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a:buNone/>
            </a:pPr>
            <a:r>
              <a:rPr lang="en-US" sz="3600" b="1" dirty="0" smtClean="0">
                <a:solidFill>
                  <a:schemeClr val="tx2">
                    <a:lumMod val="75000"/>
                  </a:schemeClr>
                </a:solidFill>
              </a:rPr>
              <a:t>Everyone lives in a watershed.  You and everyone in your watershed are part of the watershed community.    You influence what happens in your watershed, good or bad, by how you treat the natural resources, the soil, water, air, plants, and animals.  What happens in your small watershed also affects the larger watershed downstream.</a:t>
            </a:r>
            <a:r>
              <a:rPr lang="en-US" sz="3600" dirty="0" smtClean="0">
                <a:solidFill>
                  <a:schemeClr val="tx2">
                    <a:lumMod val="75000"/>
                  </a:schemeClr>
                </a:solidFill>
              </a:rPr>
              <a:t> </a:t>
            </a:r>
          </a:p>
          <a:p>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4" descr="data:image/jpg;base64,/9j/4AAQSkZJRgABAQAAAQABAAD/2wCEAAkGBhMSERUUExQWFRUWFxoWGRgYFxkYFxkXFxwcHRgXGhoXHCYeGhwjGxwYHy8gIycpLCwsFx4xNTAqNSYrLCkBCQoKDgwOGg8PGiwkHyQsLCwsKSwpLCwsLCksLCwsLCwpLCwsLCwsLCwsLCksLCwsLCwsLCksLCwsLCksLCwsLP/AABEIAM4A9AMBIgACEQEDEQH/xAAbAAACAwEBAQAAAAAAAAAAAAACAwEEBQAGB//EAEMQAAECBAMFBgQEBAMHBQAAAAECEQADITEEEkFRYXGBkQUGIqGx8BMywdFCUuHxFBZTkiOC0gcVM0NicqIXJLLC4v/EABkBAAMBAQEAAAAAAAAAAAAAAAABAgMEBf/EACwRAAICAQMDBAEDBQEAAAAAAAABAhEDEhMhBBRRMUFh8FIFIqEVYoGxwSP/2gAMAwEAAhEDEQA/APATpaTVLtsYQ7s7Dup1HKmrlibCgptMJ/iCnY2hjUwMw/EloUUt4c2UgliRQEE1Yxnqvgz4KKRUljWDKgTUkcnBi1iZq1K+JQPo4pTa8VQpSlUAygEsCKbSdwg1A6BVISpeZS81LZDDv4RKEAhylRUwYhihttfxRylM9uo6w0HMmtk1oRTMwfyAipTS97JXPsZmPS5QybuNkRMwxRlJAFamLZljOz0aldeEXZK2Q9w+Ulzch2puhbtBRgHtQoV4WcGkOxfaEzErBWXL0YWBvT3aIxWASFZkkFzV3p5Rfw2CyAKcF3Y8LigcaRW4lyhcsrYbs5SJgUD8hCg41FbbIKZg8xZ2d9IuYgkB3odx+2yF/FUACCKhxRR1I0G0GDfdXQtPyKR2YwZn5j6iFp7OZTGxHSNlPZ6qEzZIerZjz+VJbhCcRh8pfOhQIBBRnNDvKBEPMylFGdMwZLdAwd/tTWJxPZBAFhDZ3aATRwOIU/pBYefnchQLBzez8K1hrJOh1Ezf4Uo3waHJpseL8xKAPFpx+0RMTLBKQEgs24vsNjFbyfqLR4KOYlmdn2ezDpxUj50kPZ4lUoCrc7eekXzilMULGYDVgebih4iG8iBxZirbQDbCEKvGkhKSzggPw8zEYjBALYJUGpQOKHQihio54+5DgyglLGLeCMHLw6QwW9WvS/KH/CShRGU3LtXoRQw5ZYtAotAY5DyydjeV4oyJzCNRagSE2CqVBArSK03s7IogVG4Et0hY5pKmOSbdoqFY4baRCJjQ9ODQpQT8RKSqgcKYHewJEOT2IlKnVOSQXHhQs2v+HeIp5ULSJkzYcjEQ9PZEsrH+MA4JYoVpfXpHTMCkNkJO/K1KgmpiHkh6jSZCZ52PHQ2RhEqDhaRVqlud46J1odM9IO70vaev6R38tSrkk21H2i/lMTlO2Ontsf1nPvzKH8tyr160iD3XlXYvtzGNGsSxg7bH9bHvz+ozj3YlG7/3H7xw7qybt5mNJOlYgA7YO3x/Ww3p/UZ57rSdg6n7xA7pSB+Eef3jSD7YLKdsPt8f1sN6f1Gae6cj8o8/vBJ7p4cfgHn940Qg7Y4Ct34Qdvj+thvT+pFA908P+Qef3iE90sO/yDz/ANUaIo4fzMSE+3MGxj+thvT+oo/ytIp4LUG7b+L28cO6singtu0vt2mL7MbwRf28LYx+P5Ybs/tGYe6GHN5Y6N9YL+UMN/THv/NGjm3+jxPxTD2IfWw3p/UjN/lDD/00/wBv/wCoL+U5H9NP9v2MaSVmOE5h+zdYWxj8fyx70/P+jLX3QkfkT/b+sEO6OH/pp6frGqJ0QJp3wbEPH8sN2fkzB3Skf009B1oYk905H5E9BGmnEnUNHfxP7QbGPx/LDen5M3+UMP8A00vwEce6eH0lJHIRpibyghiDBsQ8f7Ddn5Mo90cP/TT/AGp+og/5Ukf009E/aNL4xMd8aDYh4Fuy8menuxhx/wAtHRP2iT3ZkG6EsKtlRrf8NI0DOjvjexBsY/AbsvJnfyzI/ppbYyWr/ljh3Zkf00cwn7Ro/HiRMg7fH4HvT8mce7Uj+nK/tEdGkFcOkdB2+PwLen5M4S4lKRyO+GZX0fk8EmjPToPrGxnQn4Ja2+Oyta0Myqf2YMpLUqPe2ABWXW28e6RJk29iGFPDj9IlCNpPr5QAJ+HVmt5xBTzfl6w5UtjHFPXbf2YB0LMvd0jggPb2ObQ1Sd+3hBql6+69YQUVzK2x3w3+1YcpJDNygky9r+9lGgsBIl7rxIljZTfSHDDm9efpd4EJPEcbHrAFAJR6X9tEGW4r5QwISfrvgmG8QBQsyzsER8OlBpDgkgXL6VH1EQUhtPXlrrCChWSnn7ekEEH9KRKm1f373RJSK3PIwDoHIOG6JUgW+4845QAsBpYg0+kEpIZwNNfV4LCgS37ViAR7905QWUb397ohum56b4AJSmu3d+0Sb+/vEKNK8LQxMsDRxWAKFi3sP94kCmnp7MFkAZ6Ptb6wJVUE0/zA+loAIUAP2EdcfpDEb6wWTd0HswwFJJalo6CIOoUeRjoBCSoRCpm4CASgvrBKUw2wxBIUNR75xPxBu40haRrHJbSAA3GxoLO1qQAW2nmPvBKBAZqQDJSoj3Tygamo9aeUcnz974kX1vsoeDQgOzcOUco29In3rEgEb914AOyewXPU3iRreADG3v6wSgfdIBnFOrCJywOjkDnEu9HH084QBplsXD9TErBNjyr1vAJB3DdByxVqdawACZZ2cXrDAh9baAODx3w6Wnh1jstbesKxiiTvHKnOjxBlHZDwK0NNdnKC+GPY9iACsZb0A1/N7EEJRqAb+6PFphAkvb0hAI+AauBvt9Yn4I/b2PrDTesE8A6FJktraI+C4OkOaJv+peAKFokgatEfADnWGAQwpF9fWCwoqjDh4JUlxd+FA+2kWMuyJUml+rw7FRW+ETaOiyG3eRjoAoyMidW6RCUaA3O70pBFh6e6R2sUSSZLG+79KRCktq3K/WJIqG+n2gkp1f31hgAlG8Rx2faGJvrrd2iFX4+7AQhi1kWeutYhK3v76iHfCOmm12gik7+Q9IBCkPz97YhKuAPvlDQl44Sb5W6D7wDFoSW0Pu0Epxo3J/SDUks9NNIkPutvhAKMx9/AG0QUE2bXd5RYCWr9Il/bQDElNLV4xAmNuYV5Q8gv5xhd7O1/gSWuuY4FKgfiO6IyTUI6mXjxyySUY+rMXF95psxRUlakJ0SktTR21jLl9sz8/wDxV1f8RZhzvGRhe1A2VRYinFtYtycSjaNsc+7Zo8MotpmhM7wT2pNX/cYTJ7xYlz/jL6xUm4gDZApnp2iM3l5NFDg0B3mxWZhOXTf+kNX3oxQp8VXl9oygsBT7YapoFlE4GqnvPiWDTVE8vtEHvTik/wDNf/KPtGamYIFU0Ro8iojQ7NM98sVTx/8AimnlEyu++K/OKXOUfaMSbND3jgU1iN4vb4N9HfTEXzD+wRJ7/YnQo/tjBcFNNIlAAFGh7obZuD/aHiNfhn/L+sPR/tEnfkl9D948vLlRMlAFIFmB40ekP+0ecPwI/wDL7x0ecVLG3zjorcYtKPrXwDs8o4yS9oxz3jVTn+kdM7xKuNw/WJfW4w7aRtJkFrR3wC1jGOvvCunGFDvDMLHf78oT66A+2fk3BKVbKePusF8M7LcYwUdrzHYe67tYV/vmZlJc+33RHfwGulfk9DLkkgU+8MMk7OseYkdsL27fv9IKZ2rM1U1Rt0MLv4+B9r8npRhlRwwx9mPMf74Xorb0t94WjtJZJdR84T/UI+A7X5PWokn3WIVKNLR5MY9YGbMbu3W/n0gpOPUspDnSuj2HnB/UFXoPtfk9X8PSh6XifhPrbZo8ePGPWDQ3J/eGoxEwhwddugLB+sT/AFBeA7X5PWJlu9bXtHyHvZ2wcRPUpPyDwp/7RrzNY9Vje0ZiZcxzldChU7Qw+nWPEYWXnmpG9hvaMcvVbi+Eej0PTqDcv8G33Q7sCbMBmAFIqQdWanmI+lDBIAYZQOAAjyyAqQlLAJJA45TUP9uESrtNbGpIHv0iOl6qMI3L1Zj1sdzJw+EemOBRsRzSPtCl9kSifllc0JP0jzie0l3ckViJ3aKzUH946+/j4OPt/k9AewsPT/Dk/wBiftAHu9hn/wCHK/tEYB7RXtsfXSDXjlkavToIl9dDwVsfJuDuvhtZUvkGhSu6WF/po5FQ9DGUrHLpU35wlONWfxVvd4l9bD8Q2P7jUPczCE/KkDZmW7/3fSA/kfCF6HlMV9TFNGJJNVNvFNQ8LE1TGtRt5xHew/EtYf7i0juNhFarB3L+4MQvuBhh/wAyYP8AOn/TFaTOUAKn9xBTZyhcmpa+r++kT3cPxHtP8hv/AKeSP66+qT/9YUv/AGfyXpiSD/2pP1EAjEqNidT76GIlTFFWrnf9+IgfVw/ENt/kCruFLc/+5B/yD/VHQ1Chc5nNaWjoju4/iPa+RPww9bUO+GOHbbts14KVJeZW4NtCPpHCWCt22dAa+Q8481yY7ASHPDpHfDAA3jncN1pDUF1OA4rTZSv0iSoFaf8AuFWtt5O0JzYJolGFqWdwHO2lYgSmem9q+7wcuYxL3J9XicSup2ML0d6+sRqZacSJGFcJsHs49G4F4sYzCoUBl0U9fm19GPlEYFQKPFQpzHyDkbC8KnED+30JHpEuUrJtCJQSkmlgDxcH20OxMsIKVBhSmwkEAuIaiQFPVmSRxNgODD02xXnkKDH8wbdRj73iHqbYMerDpbR7HmS9Yb8FkJI48WNd1ITLUMoAuAeNbRwfwl7g+QLjmG6wtUgckD/DuSDuI4mvSOT8pdqKFr1JB3/tBT5pNrDZrlJ6XgRO3bD0P3EPli1GT3um5ZSBbNsNxtr7rHne7Snxctw4B+htGp31xTzQkAgJQGevzVvwbpCu7HZ7nM7GrUc046R0pqOFt+//AE9fAqxnpZ4BJZ2LttYbeUAlZKVCoBam1jALXdztEMTMFKGlKXBcfeM2mlSPHc7dhypIyl9hPRiBAJw4PIn1EGkuSLF24+EtTlByklKQpqEk8i4NeI8om5DuykqigNYIzDmZidTzaHS0gLcmju+yOQHLuKCr7nIHlDbfqwTQtCC7N7ESpDMG3bnJFPWJQo5g5Y+un1iQrxDY4J5e/KBuXqCaGpkh1DYDpciv0aIMtnq1Hfg4gc2UttL8i7x2JmVNdAKefnWM/wBxWpDsPIGVL6lixs132Q7ErSoBwAxzbvfy9TCsDOCUHNVnboAx3X6QM9VmH4WrxP0pCeqxauBKSUmg/DmG6j87w3HEAJVwG0pINK7wC0MlBJcKH4SBz1PL1ivMJJbaR0Hv1h/usVlj4zAMM2/bUx0RKxgSGa2+z1bzjoWhvyVrRSE8k79vB3MSjEEA76b2sw6mACBwg8g+sdbpmVhiWSoHb529WiJpIALO43X2QCFVO4fWJM1w27z9mJoAlglVtGO8h4icM1dPTZEBVOfn79Ym3vpBpsLGJPgA1zVHv3SCnzAyTqX8resIy2O+sSCLO7H35QtHuKwhiK9OYAgTNcuOu1mfyiBsbn9IjPWocPC0hYxCbKLvXS5a3RolU4U4P1PvpAJU4o+kSZd23xWjj0CxwAyKa+zi8I+MAnNsrvYesCiZXr79YV2jMCZb6GlNOO7hE0XjWuSR5bHzlTppKiTztpTSPZdnSfhycwy+Kh1I5crjdHnOyuz3mIc/jL8mLvases7SmMpg9EivXZekKb1TjFeh63USUMVIrLYh9XMJQK6NeDE02LA31ESldGJG3kTq/Ex1yieKmMw61IUFBnDHpUPyeFBSgAH3DcHv72x2eviIcMCxd07RtpAomuAwJ5jo0TKCTHYIJ3boNKTsO2/ryhaprKSMkwvqADsru/SH/wAQmoJqBZr+7RvHGidQQlOd49/SFzAbMxA2Ppxu9I5M4E9OjtDRLKlAJowB00NAx3wowtLgG+RKll6u9GDG1WiAvMTd7GhasXRN8YVUByRa2Z6V3HoNsAsiuXxPfKddvBtOMOOByfoDkkiucUkAJJYu9QbNw4xIxiFJSyhqX9KdYsYfFkpKCgkZhpZvXrDMWkkrV+VyOBYV96wtiKQair8Q89OVPfCJLl91uoi4vDqCKhyz2tYerxM7Di4vc+oHGnnA+n9xaiqiW4FhzEdFmSkFKSwttaIil04ajOSGL3B3dfrHTJJHBh0jQmYfwin4FE8WP2EV5shkmn4gHGl6B4ezzwKxasOoE0GynH7wC5Vdw+hp73Ro4yUQlKqjQClXf6NDMJJCmozliTsJ8xGuwtXIr4MxTPStXiT4rabRej06GNObhPmFAo04DX6DnCsJg6h7M/P01ithN8IVtGaCXtS3Q/vBplFqnWnS0aC8GEhLGreevWsLSkBw4rvGkS+mp8D1lKa4S+ho/UenrEplKa2mzaaRc+BS4AIOzZS52+sMXLzoKU6sL7C5PGJ7V3Y9aMxUogOMwo26uvlBTUqAJAJ3Hn1i8hIBAJGwjaLH19Id/DAv4rl6Hc1uZ6xcenkLUjDTMPhNLEFq1HPe0Vu0lEpCGLKOo/LX19I3DIqrIhAqz+9tOkCE3+InOCnKMpbKTq5o7OOcR1ODRjc/c36WX/rEzuxsLmmlgQEpDNta5+vONLtFLqbVICQwIdvMQfYqS5IcupSupfZdoamQkrKiqpXamoc35+Uef0mPclZ2ddk5oy5uEWVJOahpexet+UDlYgE9L8n6842DJlp0Ju3kLNx6RElCHT4SWvsDmmnCPX2rfJ5eozFSAqxIdgXoqj0Y02w3D4MigPyhy7AhjYMI1FIlhuVS4fVvPZDEzEZiUih2Gn4v06xptr2FqKUnCHKTWjilbvXy84VheyScwzEFnHFreUXfjByllaFtvzN6gQyTjsq2AslT6VLXhKFNDsoYXsdaVJBUTq7APV9L6RfkYYomFw/hTzZdugAi0MUM2Zg7esV8Vjj81D4rMXFMvvjFvH7iUgk9lJTUpS9NN9bbz6R3wvCSkpBBcckOBfaD1iTjFEFymrbBsO2Ey57FTEB6lrVFrND0sLK5CcxJsfEw0Gu4/pFrAYRJSvMaEU6p/TpFMLZy5By7DvJ04dIt/wAQEoubMCQQ/nwjOMH7g2GtB8AAukipfhQ8IiYlIQ9SGTzIuehELVPClpL/ACpINhsuSQBC5uIOYgWowbYQPQDpGm3YrKuNZKmdg1A4DDkRq8dFbFl1qzB2LC4pf6mOjJw59B2a8pY8VHDkC7s1Ta1YIs/yXO39IqiWB+a7vm8I84XMyipD77gdBtjsjjilRnbZdxmLBCQQ1dbUH6wMvEHQpA1qPvCkoUt2Q4FXyqYbzCpmHyKbKssxdMsKSAbVc0vpA3CLGoyZYxGJVmBCk1GjHYCfJ4X8Ug77a9aCkEjBqUQEpmsxchIAB/KCknSsWEd28SoApQS/ygqGY8nsKPCU4pUU8crM6eK1VYE6nW20R0tYsFKvSqq/WNXD935lAtNT+IZF1OlVJPR+MMn93JyXKzlS7eFBZxawJAoTb7wbkQ2pMxpxTZSiBauYgHmpoJM6TQCZW1AmvWNJXZCJR/xlTj4cz50S3B1SFqzM9KjQxTEiQs5sigjMElSpyE7Lh2flEPPBFLBJlNSk5mzgi9U14sk/SCmZdVqO7Kn0Ylo3x2Jh5mXKV/L8pL1tQsR5w5PdVC8qQsktonNlfaApOVtsG/AezI8sqagUKyTsCAr0hOBxahNLuZYAISU5SS/hIbY198ev/wBwZFkKlTikEgqCyhNPxMVkNvfi0YPa8hCMQvISwCQSV5tA4fXxeseZ+o9RF4Wl5O/osLWS34LvZhEtGdQYVNQ5drb+G+MhCvE4UQK0KXL6MxOm6PS4fC5UiWoFQIAIAzn8zgAHjuYxKexwVkIWp7sZbBhvCuVhEfpumOO5epPWqUpcGBOmMQHIO9II9QRFUTWtMJSdqPCTtoT5x6Wd3fmqBVlUcumVKgpnZg9H22ilP7NxCWUmSr5gKoSkuQW/HXlHr6ov3ODQ17GPLnJ1UKbWoG2/SGpxTAeJIOgOVvJ4ZNE98plqDVP+GfxFw9N14dLkzFBLIyjMC6izkrSKBIfX3aEpRDQyms51VVLZgNPdztiPhLExgtADF6J83V6xqTkrSARLFWNliilPdaA4t1ELRiUEh01vQuT5ekVwxU0KlmY3zSzatKtagNaRM2WsgOAwLsSG8zF4qH5SGq5rzvE/wwe6g9ahw3DQWjRUSZBXM3bKLD9Avzjpcld1FIYM5/e8bqMCAxB+lNzpgsThb/R36u8IDz8lZBDgsp3UzjcOXCGTll2Y/wBrhtNd5rGpLlABrHYcwO2n6Q5eHLAZHbVy/QkQJUIxcqnNC1Nz13KJixMNvCSWs7+oeNFWEBukioNCeGh8t0VjgJYXmCBUXdStlXEMCjNluT/hdSB6pMdFiZPkgsVoB2UPrHQqQATACKtuu25s1IqzVsCnwjUkn/S2hbbeJK8qsgJ/CBrc7zshq3cOUimia9a74HyNOheEnZUEoloULullCl38Lg8X4QeGxfxJiSlpeVINflzO4JOQM9BVqDe0TKWXChLINLFQJrtSLQRX/wBJu11FuoMRt2y9w2l95T8LKZGZgylGZkZQHzIKRXk2m2M9MzDgjLMWUuVEVOQtUpZCiAXAqPxRQnkkkVB0UnMCDsozmEzJC6EkOC7qKi+132nWtzEOK8lKZvyyhWRUiYsKSbqVOCSHPzMkAtTl56XaSMXOQPhrw0xFyFZwQdchtzDR41HxC9y9WCmFaVpspDZclTnxzGL/AIiG3UalvOMpaWrsuM6N/tru5hzJSZpWmb4QFoIKw2lQKXFSeMIkd30kfDLFALBSkuQzjOQFM4ZrF21jzcyUqjGYWIYFS7Md1aPQwyWnMWdSgaNUttZ0+Txjp5pFbhu4/sBEtviY4oNMrhHhFqEBgnViekUj2rhsKgBE1U5b5s9662o3mH4xW/gkDwsWpcPZ/wAyaREzCyyKJBA+prpClBOVDWVo3ZHfQzELcKzFBy5gfE9GB2s9dsZvZktAmPMUkpJJro7ki9g0UkhKRQULHZQguH3UHWKs1QYkhiHFdriPN6jFTqXJ04+od8cHtcZ2pLSU5FD5jW4GVW7Qg+ZvBy++ktJIQcyGDAAuDV/mNiz9Y8UMToGYuTZ6P6N5w2di0hOgYgcSD7EGN6W0jOeVs3pPfWXLWF/w6QzAkUNdfliyvvtmUksWCgcos4NWLDSl26xhKxEopcEFgSTXQAksNRFJONQFFw7KJdjV/mvpbzj0VJezMHJm1jO21TPlQE+IHxkFwEsNwqSXIudkVPjfFSn4kyZLAUDRrOCzpSFeZ0ipLmoykqD5rEAVcjfx5wU3tGWaBCrj9+N68IqOSD9yW2aOLKFN8NSikDKxVcaHKKFuHKKSJWZNGJsKagkbQ45Qk40FXhCgGFKXY1LCtKRXk9pEEkJCWL1uxvRrUJ/zQ99JBy2Xxhyh8xG8cajV+kXE4hdgrVzVRrT7aHbGXM7UUVKcANRuVvKGDEEMHB8R4Fh51J6Rg+u0ug0Gklc2+bU3AGo4+kMmrmAAFYem19LO4u8ZSseoksQxcCm876P9IRM7SUGJV4XqwDu9DtAZo2fVpxtC0HpHKHLORqRV/ewQU3G5G+ItCTX6aXOvSPOzZilAussTtNaOG5xXlYcAGm/QVqNYpdZFq6Ft8noZnenDIq6ln/pSQPM/WKmM70BQZElIegzfpGOZCXVb9W/eFpUHYEbOdoMnU8ao/eBKHJTxmNAWfGjkQBwDx0Xp+DS/yg720jo0TTVth6exmS85HzFzauy3vfDlz1pNCTq77Yq4DFIIZw4O2pejh4trRmc79SAG1rbXzgi53+4KiBMWtnc7nPP3xgpuJWlTgqa1CdRXygAtsqQbCvvWsP8A4sPb6UFtfbRnuyUqY6VDcOVlLFRKnDXD3DbvtHTVrTTMpqXe7ml9mXrwicLPDnalq3A2nlaOnS1qHzMdt9SW2NeOVSlPI0VwkLlrUQtlqS5a5BoxNqjXo0T/ABeU3UXAe9XB0F7QQlLDa0qPr1brAplKNSP2Zh6wbU26foO0KxWOKgwK0i9yTU18qRTmqP51clHlzi8mSkEbA43kDZ5xYTh8pdm1sAeMdcIaVwS2ZeFxC8wcKOhppavC8WZ+Fz0SRXM9RejXrf0i5MWhrOePOJwc7KXCQGD1aCWFatQlLgypWCmJqwJfa+m7b9ItzJRW9HBFnruHT0PO2vHk0Z6fXUe7QKkKBcAAAA0N9W3M7cojLhUnfuhxkKQgJSbEh9Nr+Hp6QmYoqD1Yg9XJaLE2Y7tTa9T5b44OphQgCgc0swFtfWOeOBKVtFti5SsujOGNbV+zwUrEIAL2al9avuIrWAVLWTYkP5tviZmGe1mtatnFyNd301WHVZOqi2JqcrNsNB79mDkKTm2gOQ9CybOH/d4yny8Q3QcCxg5U56voeirnfrHK8EoWVdlszMqi1RqNxozvtJMKWalhWze70+kQpZd/wkDfYPzrEKWAoEgkGoYP5vsi44ZT9fArSLMrw+K5OhFmo9thPnEfEYZrAEM/U+kVkY2WQfmq4ys3qdohq0gygA7uaDR6i+l4yfTu+fND1DMJMAFC7KUOYr9fKCnyAR4dleVRTbbzitKkqdioDWouHdtuwc4sYYKCD+bL5gH3zipY2pXEL4O/iGT+mylIGUvMA2Z66sTuY6Xg5MsEGr1vtAqWpvEXEoBJD2cv0p72xeLGny/InIqyJalOG1fZ706wr4NfCk39D9a9YshBSaKCgQdmyhhM/EFAYB3ter73tHVHFG2iHJjZUwgNlPp9Y6Bl9oJIckVqHBFDxjop4YNgps8r2bgRq7j01cbj6w7GSzLIUhLhibkl7NyIjaxOAQNVAtStLVitM7DCkVUaF+IJduvqY6FNSd+TJxKOG+MACwYpJHiD0e7cIHEYtSQCogmzJ8TUdm0jSweFAOW4Y0csGpR90KOZksEAvWhIPKlKjpFSnBS0sSTqxUueGdwHGrPXWkXykhIq419vtisMDMKs2ZOY7UuHpoaNctFmf2a48S1VY0oHT9D9TGSjH1XuVqYGIxTJruvrVhxgTjSUihJGje/bRaRg5YGYJPylTEk2Dipc3bziqqflOXhUa8a+X7xMq9PBSYzBl3LFg7by8WJmFUrMQoNoSTQUfS14RIS6GfU/VoV2djTMLVpt14n6Rax82LVaLK8EpJAJFSw8LWB1JpQQxGFBUEgkk0AoHIr9POJVKL1qWzCrAUIFhB4Kq0NoRUkmG07Y0EJKSQAlqcjVuruOUAlThISDUsdpe55QYnFlJDAAuNo+b7xVXM+EkEVYg8iz/wDy8hHNllJen32/6UqJw0hRUaZXYUIttPl1gpWEVdjUs13o705U3xEhZUVHYB5uYNa2TrZxsc0r1hSbcW0NEJWlLhRaruxbh6QSgAKh6kHU8x+kNOKLpG+//SadWjPw2KUQfCl8urs4qWaz7d0OE5UtI3Gy4tKDoBf2IWZAZ2LEEW9tHYZWZtCm+rj36RYXhksaW5X4cukaV+6mR7GarCa5jsIa5amrCGYaVRszNpVi162i18BLMDpZrFzsNYObKGdmHy5x/Zmb6Roqd0L0FKMrOXD0FVUB0uaXi1KQyh4WT1HUXjFxONIWQ5Zkq/8AIAxYEtLq8Ic0JDpNGr4dXgq+KFZtzZactUize+gitKw4APiox41rfjGfMlvqocFFqbrQXw1NVajTVTnzHCL0J8i5LcvKVMFJuaW5XtQeUHPxWQuAW6vUNV+EZS5Da5ifzV9GiJknwl2oGYW1MQ8aXoO2XVY8s41YENYupyNwEcMWTlZFEjViSaOw3OOkZ8xWXxFwU1LGhyhxccojDYq7iysm+vHenzjmm3CyzO7dxypc3KHSGcAGjEk/pyjo1cRhUrLqAJFLbzHRppk+UZNfJ//Z"/>
          <p:cNvSpPr>
            <a:spLocks noChangeAspect="1" noChangeArrowheads="1"/>
          </p:cNvSpPr>
          <p:nvPr/>
        </p:nvSpPr>
        <p:spPr bwMode="auto">
          <a:xfrm>
            <a:off x="793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g;base64,/9j/4AAQSkZJRgABAQAAAQABAAD/2wCEAAkGBhMSERUUExQWFRUWFxoWGRgYFxkYFxkXFxwcHRgXGhoXHCYeGhwjGxwYHy8gIycpLCwsFx4xNTAqNSYrLCkBCQoKDgwOGg8PGiwkHyQsLCwsKSwpLCwsLCksLCwsLCwpLCwsLCwsLCwsLCksLCwsLCwsLCksLCwsLCksLCwsLP/AABEIAM4A9AMBIgACEQEDEQH/xAAbAAACAwEBAQAAAAAAAAAAAAACAwEEBQAGB//EAEMQAAECBAMFBgQEBAMHBQAAAAECEQADITEEEkFRYXGBkQUGIqGx8BMywdFCUuHxFBZTkiOC0gcVM0NicqIXJLLC4v/EABkBAAMBAQEAAAAAAAAAAAAAAAABAgMEBf/EACwRAAICAQMDBAEDBQEAAAAAAAABAhEDEhMhBBRRMUFh8FIFIqEVYoGxwSP/2gAMAwEAAhEDEQA/APATpaTVLtsYQ7s7Dup1HKmrlibCgptMJ/iCnY2hjUwMw/EloUUt4c2UgliRQEE1Yxnqvgz4KKRUljWDKgTUkcnBi1iZq1K+JQPo4pTa8VQpSlUAygEsCKbSdwg1A6BVISpeZS81LZDDv4RKEAhylRUwYhihttfxRylM9uo6w0HMmtk1oRTMwfyAipTS97JXPsZmPS5QybuNkRMwxRlJAFamLZljOz0aldeEXZK2Q9w+Ulzch2puhbtBRgHtQoV4WcGkOxfaEzErBWXL0YWBvT3aIxWASFZkkFzV3p5Rfw2CyAKcF3Y8LigcaRW4lyhcsrYbs5SJgUD8hCg41FbbIKZg8xZ2d9IuYgkB3odx+2yF/FUACCKhxRR1I0G0GDfdXQtPyKR2YwZn5j6iFp7OZTGxHSNlPZ6qEzZIerZjz+VJbhCcRh8pfOhQIBBRnNDvKBEPMylFGdMwZLdAwd/tTWJxPZBAFhDZ3aATRwOIU/pBYefnchQLBzez8K1hrJOh1Ezf4Uo3waHJpseL8xKAPFpx+0RMTLBKQEgs24vsNjFbyfqLR4KOYlmdn2ezDpxUj50kPZ4lUoCrc7eekXzilMULGYDVgebih4iG8iBxZirbQDbCEKvGkhKSzggPw8zEYjBALYJUGpQOKHQihio54+5DgyglLGLeCMHLw6QwW9WvS/KH/CShRGU3LtXoRQw5ZYtAotAY5DyydjeV4oyJzCNRagSE2CqVBArSK03s7IogVG4Et0hY5pKmOSbdoqFY4baRCJjQ9ODQpQT8RKSqgcKYHewJEOT2IlKnVOSQXHhQs2v+HeIp5ULSJkzYcjEQ9PZEsrH+MA4JYoVpfXpHTMCkNkJO/K1KgmpiHkh6jSZCZ52PHQ2RhEqDhaRVqlud46J1odM9IO70vaev6R38tSrkk21H2i/lMTlO2Ontsf1nPvzKH8tyr160iD3XlXYvtzGNGsSxg7bH9bHvz+ozj3YlG7/3H7xw7qybt5mNJOlYgA7YO3x/Ww3p/UZ57rSdg6n7xA7pSB+Eef3jSD7YLKdsPt8f1sN6f1Gae6cj8o8/vBJ7p4cfgHn940Qg7Y4Ct34Qdvj+thvT+pFA908P+Qef3iE90sO/yDz/ANUaIo4fzMSE+3MGxj+thvT+oo/ytIp4LUG7b+L28cO6singtu0vt2mL7MbwRf28LYx+P5Ybs/tGYe6GHN5Y6N9YL+UMN/THv/NGjm3+jxPxTD2IfWw3p/UjN/lDD/00/wBv/wCoL+U5H9NP9v2MaSVmOE5h+zdYWxj8fyx70/P+jLX3QkfkT/b+sEO6OH/pp6frGqJ0QJp3wbEPH8sN2fkzB3Skf009B1oYk905H5E9BGmnEnUNHfxP7QbGPx/LDen5M3+UMP8A00vwEce6eH0lJHIRpibyghiDBsQ8f7Ddn5Mo90cP/TT/AGp+og/5Ukf009E/aNL4xMd8aDYh4Fuy8menuxhx/wAtHRP2iT3ZkG6EsKtlRrf8NI0DOjvjexBsY/AbsvJnfyzI/ppbYyWr/ljh3Zkf00cwn7Ro/HiRMg7fH4HvT8mce7Uj+nK/tEdGkFcOkdB2+PwLen5M4S4lKRyO+GZX0fk8EmjPToPrGxnQn4Ja2+Oyta0Myqf2YMpLUqPe2ABWXW28e6RJk29iGFPDj9IlCNpPr5QAJ+HVmt5xBTzfl6w5UtjHFPXbf2YB0LMvd0jggPb2ObQ1Sd+3hBql6+69YQUVzK2x3w3+1YcpJDNygky9r+9lGgsBIl7rxIljZTfSHDDm9efpd4EJPEcbHrAFAJR6X9tEGW4r5QwISfrvgmG8QBQsyzsER8OlBpDgkgXL6VH1EQUhtPXlrrCChWSnn7ekEEH9KRKm1f373RJSK3PIwDoHIOG6JUgW+4845QAsBpYg0+kEpIZwNNfV4LCgS37ViAR7905QWUb397ohum56b4AJSmu3d+0Sb+/vEKNK8LQxMsDRxWAKFi3sP94kCmnp7MFkAZ6Ptb6wJVUE0/zA+loAIUAP2EdcfpDEb6wWTd0HswwFJJalo6CIOoUeRjoBCSoRCpm4CASgvrBKUw2wxBIUNR75xPxBu40haRrHJbSAA3GxoLO1qQAW2nmPvBKBAZqQDJSoj3Tygamo9aeUcnz974kX1vsoeDQgOzcOUco29In3rEgEb914AOyewXPU3iRreADG3v6wSgfdIBnFOrCJywOjkDnEu9HH084QBplsXD9TErBNjyr1vAJB3DdByxVqdawACZZ2cXrDAh9baAODx3w6Wnh1jstbesKxiiTvHKnOjxBlHZDwK0NNdnKC+GPY9iACsZb0A1/N7EEJRqAb+6PFphAkvb0hAI+AauBvt9Yn4I/b2PrDTesE8A6FJktraI+C4OkOaJv+peAKFokgatEfADnWGAQwpF9fWCwoqjDh4JUlxd+FA+2kWMuyJUml+rw7FRW+ETaOiyG3eRjoAoyMidW6RCUaA3O70pBFh6e6R2sUSSZLG+79KRCktq3K/WJIqG+n2gkp1f31hgAlG8Rx2faGJvrrd2iFX4+7AQhi1kWeutYhK3v76iHfCOmm12gik7+Q9IBCkPz97YhKuAPvlDQl44Sb5W6D7wDFoSW0Pu0Epxo3J/SDUks9NNIkPutvhAKMx9/AG0QUE2bXd5RYCWr9Il/bQDElNLV4xAmNuYV5Q8gv5xhd7O1/gSWuuY4FKgfiO6IyTUI6mXjxyySUY+rMXF95psxRUlakJ0SktTR21jLl9sz8/wDxV1f8RZhzvGRhe1A2VRYinFtYtycSjaNsc+7Zo8MotpmhM7wT2pNX/cYTJ7xYlz/jL6xUm4gDZApnp2iM3l5NFDg0B3mxWZhOXTf+kNX3oxQp8VXl9oygsBT7YapoFlE4GqnvPiWDTVE8vtEHvTik/wDNf/KPtGamYIFU0Ro8iojQ7NM98sVTx/8AimnlEyu++K/OKXOUfaMSbND3jgU1iN4vb4N9HfTEXzD+wRJ7/YnQo/tjBcFNNIlAAFGh7obZuD/aHiNfhn/L+sPR/tEnfkl9D948vLlRMlAFIFmB40ekP+0ecPwI/wDL7x0ecVLG3zjorcYtKPrXwDs8o4yS9oxz3jVTn+kdM7xKuNw/WJfW4w7aRtJkFrR3wC1jGOvvCunGFDvDMLHf78oT66A+2fk3BKVbKePusF8M7LcYwUdrzHYe67tYV/vmZlJc+33RHfwGulfk9DLkkgU+8MMk7OseYkdsL27fv9IKZ2rM1U1Rt0MLv4+B9r8npRhlRwwx9mPMf74Xorb0t94WjtJZJdR84T/UI+A7X5PWokn3WIVKNLR5MY9YGbMbu3W/n0gpOPUspDnSuj2HnB/UFXoPtfk9X8PSh6XifhPrbZo8ePGPWDQ3J/eGoxEwhwddugLB+sT/AFBeA7X5PWJlu9bXtHyHvZ2wcRPUpPyDwp/7RrzNY9Vje0ZiZcxzldChU7Qw+nWPEYWXnmpG9hvaMcvVbi+Eej0PTqDcv8G33Q7sCbMBmAFIqQdWanmI+lDBIAYZQOAAjyyAqQlLAJJA45TUP9uESrtNbGpIHv0iOl6qMI3L1Zj1sdzJw+EemOBRsRzSPtCl9kSifllc0JP0jzie0l3ckViJ3aKzUH946+/j4OPt/k9AewsPT/Dk/wBiftAHu9hn/wCHK/tEYB7RXtsfXSDXjlkavToIl9dDwVsfJuDuvhtZUvkGhSu6WF/po5FQ9DGUrHLpU35wlONWfxVvd4l9bD8Q2P7jUPczCE/KkDZmW7/3fSA/kfCF6HlMV9TFNGJJNVNvFNQ8LE1TGtRt5xHew/EtYf7i0juNhFarB3L+4MQvuBhh/wAyYP8AOn/TFaTOUAKn9xBTZyhcmpa+r++kT3cPxHtP8hv/AKeSP66+qT/9YUv/AGfyXpiSD/2pP1EAjEqNidT76GIlTFFWrnf9+IgfVw/ENt/kCruFLc/+5B/yD/VHQ1Chc5nNaWjoju4/iPa+RPww9bUO+GOHbbts14KVJeZW4NtCPpHCWCt22dAa+Q8481yY7ASHPDpHfDAA3jncN1pDUF1OA4rTZSv0iSoFaf8AuFWtt5O0JzYJolGFqWdwHO2lYgSmem9q+7wcuYxL3J9XicSup2ML0d6+sRqZacSJGFcJsHs49G4F4sYzCoUBl0U9fm19GPlEYFQKPFQpzHyDkbC8KnED+30JHpEuUrJtCJQSkmlgDxcH20OxMsIKVBhSmwkEAuIaiQFPVmSRxNgODD02xXnkKDH8wbdRj73iHqbYMerDpbR7HmS9Yb8FkJI48WNd1ITLUMoAuAeNbRwfwl7g+QLjmG6wtUgckD/DuSDuI4mvSOT8pdqKFr1JB3/tBT5pNrDZrlJ6XgRO3bD0P3EPli1GT3um5ZSBbNsNxtr7rHne7Snxctw4B+htGp31xTzQkAgJQGevzVvwbpCu7HZ7nM7GrUc046R0pqOFt+//AE9fAqxnpZ4BJZ2LttYbeUAlZKVCoBam1jALXdztEMTMFKGlKXBcfeM2mlSPHc7dhypIyl9hPRiBAJw4PIn1EGkuSLF24+EtTlByklKQpqEk8i4NeI8om5DuykqigNYIzDmZidTzaHS0gLcmju+yOQHLuKCr7nIHlDbfqwTQtCC7N7ESpDMG3bnJFPWJQo5g5Y+un1iQrxDY4J5e/KBuXqCaGpkh1DYDpciv0aIMtnq1Hfg4gc2UttL8i7x2JmVNdAKefnWM/wBxWpDsPIGVL6lixs132Q7ErSoBwAxzbvfy9TCsDOCUHNVnboAx3X6QM9VmH4WrxP0pCeqxauBKSUmg/DmG6j87w3HEAJVwG0pINK7wC0MlBJcKH4SBz1PL1ivMJJbaR0Hv1h/usVlj4zAMM2/bUx0RKxgSGa2+z1bzjoWhvyVrRSE8k79vB3MSjEEA76b2sw6mACBwg8g+sdbpmVhiWSoHb529WiJpIALO43X2QCFVO4fWJM1w27z9mJoAlglVtGO8h4icM1dPTZEBVOfn79Ym3vpBpsLGJPgA1zVHv3SCnzAyTqX8resIy2O+sSCLO7H35QtHuKwhiK9OYAgTNcuOu1mfyiBsbn9IjPWocPC0hYxCbKLvXS5a3RolU4U4P1PvpAJU4o+kSZd23xWjj0CxwAyKa+zi8I+MAnNsrvYesCiZXr79YV2jMCZb6GlNOO7hE0XjWuSR5bHzlTppKiTztpTSPZdnSfhycwy+Kh1I5crjdHnOyuz3mIc/jL8mLvases7SmMpg9EivXZekKb1TjFeh63USUMVIrLYh9XMJQK6NeDE02LA31ESldGJG3kTq/Ex1yieKmMw61IUFBnDHpUPyeFBSgAH3DcHv72x2eviIcMCxd07RtpAomuAwJ5jo0TKCTHYIJ3boNKTsO2/ryhaprKSMkwvqADsru/SH/wAQmoJqBZr+7RvHGidQQlOd49/SFzAbMxA2Ppxu9I5M4E9OjtDRLKlAJowB00NAx3wowtLgG+RKll6u9GDG1WiAvMTd7GhasXRN8YVUByRa2Z6V3HoNsAsiuXxPfKddvBtOMOOByfoDkkiucUkAJJYu9QbNw4xIxiFJSyhqX9KdYsYfFkpKCgkZhpZvXrDMWkkrV+VyOBYV96wtiKQair8Q89OVPfCJLl91uoi4vDqCKhyz2tYerxM7Di4vc+oHGnnA+n9xaiqiW4FhzEdFmSkFKSwttaIil04ajOSGL3B3dfrHTJJHBh0jQmYfwin4FE8WP2EV5shkmn4gHGl6B4ezzwKxasOoE0GynH7wC5Vdw+hp73Ro4yUQlKqjQClXf6NDMJJCmozliTsJ8xGuwtXIr4MxTPStXiT4rabRej06GNObhPmFAo04DX6DnCsJg6h7M/P01ithN8IVtGaCXtS3Q/vBplFqnWnS0aC8GEhLGreevWsLSkBw4rvGkS+mp8D1lKa4S+ho/UenrEplKa2mzaaRc+BS4AIOzZS52+sMXLzoKU6sL7C5PGJ7V3Y9aMxUogOMwo26uvlBTUqAJAJ3Hn1i8hIBAJGwjaLH19Id/DAv4rl6Hc1uZ6xcenkLUjDTMPhNLEFq1HPe0Vu0lEpCGLKOo/LX19I3DIqrIhAqz+9tOkCE3+InOCnKMpbKTq5o7OOcR1ODRjc/c36WX/rEzuxsLmmlgQEpDNta5+vONLtFLqbVICQwIdvMQfYqS5IcupSupfZdoamQkrKiqpXamoc35+Uef0mPclZ2ddk5oy5uEWVJOahpexet+UDlYgE9L8n6842DJlp0Ju3kLNx6RElCHT4SWvsDmmnCPX2rfJ5eozFSAqxIdgXoqj0Y02w3D4MigPyhy7AhjYMI1FIlhuVS4fVvPZDEzEZiUih2Gn4v06xptr2FqKUnCHKTWjilbvXy84VheyScwzEFnHFreUXfjByllaFtvzN6gQyTjsq2AslT6VLXhKFNDsoYXsdaVJBUTq7APV9L6RfkYYomFw/hTzZdugAi0MUM2Zg7esV8Vjj81D4rMXFMvvjFvH7iUgk9lJTUpS9NN9bbz6R3wvCSkpBBcckOBfaD1iTjFEFymrbBsO2Ey57FTEB6lrVFrND0sLK5CcxJsfEw0Gu4/pFrAYRJSvMaEU6p/TpFMLZy5By7DvJ04dIt/wAQEoubMCQQ/nwjOMH7g2GtB8AAukipfhQ8IiYlIQ9SGTzIuehELVPClpL/ACpINhsuSQBC5uIOYgWowbYQPQDpGm3YrKuNZKmdg1A4DDkRq8dFbFl1qzB2LC4pf6mOjJw59B2a8pY8VHDkC7s1Ta1YIs/yXO39IqiWB+a7vm8I84XMyipD77gdBtjsjjilRnbZdxmLBCQQ1dbUH6wMvEHQpA1qPvCkoUt2Q4FXyqYbzCpmHyKbKssxdMsKSAbVc0vpA3CLGoyZYxGJVmBCk1GjHYCfJ4X8Ug77a9aCkEjBqUQEpmsxchIAB/KCknSsWEd28SoApQS/ygqGY8nsKPCU4pUU8crM6eK1VYE6nW20R0tYsFKvSqq/WNXD935lAtNT+IZF1OlVJPR+MMn93JyXKzlS7eFBZxawJAoTb7wbkQ2pMxpxTZSiBauYgHmpoJM6TQCZW1AmvWNJXZCJR/xlTj4cz50S3B1SFqzM9KjQxTEiQs5sigjMElSpyE7Lh2flEPPBFLBJlNSk5mzgi9U14sk/SCmZdVqO7Kn0Ylo3x2Jh5mXKV/L8pL1tQsR5w5PdVC8qQsktonNlfaApOVtsG/AezI8sqagUKyTsCAr0hOBxahNLuZYAISU5SS/hIbY198ev/wBwZFkKlTikEgqCyhNPxMVkNvfi0YPa8hCMQvISwCQSV5tA4fXxeseZ+o9RF4Wl5O/osLWS34LvZhEtGdQYVNQ5drb+G+MhCvE4UQK0KXL6MxOm6PS4fC5UiWoFQIAIAzn8zgAHjuYxKexwVkIWp7sZbBhvCuVhEfpumOO5epPWqUpcGBOmMQHIO9II9QRFUTWtMJSdqPCTtoT5x6Wd3fmqBVlUcumVKgpnZg9H22ilP7NxCWUmSr5gKoSkuQW/HXlHr6ov3ODQ17GPLnJ1UKbWoG2/SGpxTAeJIOgOVvJ4ZNE98plqDVP+GfxFw9N14dLkzFBLIyjMC6izkrSKBIfX3aEpRDQyms51VVLZgNPdztiPhLExgtADF6J83V6xqTkrSARLFWNliilPdaA4t1ELRiUEh01vQuT5ekVwxU0KlmY3zSzatKtagNaRM2WsgOAwLsSG8zF4qH5SGq5rzvE/wwe6g9ahw3DQWjRUSZBXM3bKLD9Avzjpcld1FIYM5/e8bqMCAxB+lNzpgsThb/R36u8IDz8lZBDgsp3UzjcOXCGTll2Y/wBrhtNd5rGpLlABrHYcwO2n6Q5eHLAZHbVy/QkQJUIxcqnNC1Nz13KJixMNvCSWs7+oeNFWEBukioNCeGh8t0VjgJYXmCBUXdStlXEMCjNluT/hdSB6pMdFiZPkgsVoB2UPrHQqQATACKtuu25s1IqzVsCnwjUkn/S2hbbeJK8qsgJ/CBrc7zshq3cOUimia9a74HyNOheEnZUEoloULullCl38Lg8X4QeGxfxJiSlpeVINflzO4JOQM9BVqDe0TKWXChLINLFQJrtSLQRX/wBJu11FuoMRt2y9w2l95T8LKZGZgylGZkZQHzIKRXk2m2M9MzDgjLMWUuVEVOQtUpZCiAXAqPxRQnkkkVB0UnMCDsozmEzJC6EkOC7qKi+132nWtzEOK8lKZvyyhWRUiYsKSbqVOCSHPzMkAtTl56XaSMXOQPhrw0xFyFZwQdchtzDR41HxC9y9WCmFaVpspDZclTnxzGL/AIiG3UalvOMpaWrsuM6N/tru5hzJSZpWmb4QFoIKw2lQKXFSeMIkd30kfDLFALBSkuQzjOQFM4ZrF21jzcyUqjGYWIYFS7Md1aPQwyWnMWdSgaNUttZ0+Txjp5pFbhu4/sBEtviY4oNMrhHhFqEBgnViekUj2rhsKgBE1U5b5s9662o3mH4xW/gkDwsWpcPZ/wAyaREzCyyKJBA+prpClBOVDWVo3ZHfQzELcKzFBy5gfE9GB2s9dsZvZktAmPMUkpJJro7ki9g0UkhKRQULHZQguH3UHWKs1QYkhiHFdriPN6jFTqXJ04+od8cHtcZ2pLSU5FD5jW4GVW7Qg+ZvBy++ktJIQcyGDAAuDV/mNiz9Y8UMToGYuTZ6P6N5w2di0hOgYgcSD7EGN6W0jOeVs3pPfWXLWF/w6QzAkUNdfliyvvtmUksWCgcos4NWLDSl26xhKxEopcEFgSTXQAksNRFJONQFFw7KJdjV/mvpbzj0VJezMHJm1jO21TPlQE+IHxkFwEsNwqSXIudkVPjfFSn4kyZLAUDRrOCzpSFeZ0ipLmoykqD5rEAVcjfx5wU3tGWaBCrj9+N68IqOSD9yW2aOLKFN8NSikDKxVcaHKKFuHKKSJWZNGJsKagkbQ45Qk40FXhCgGFKXY1LCtKRXk9pEEkJCWL1uxvRrUJ/zQ99JBy2Xxhyh8xG8cajV+kXE4hdgrVzVRrT7aHbGXM7UUVKcANRuVvKGDEEMHB8R4Fh51J6Rg+u0ug0Gklc2+bU3AGo4+kMmrmAAFYem19LO4u8ZSseoksQxcCm876P9IRM7SUGJV4XqwDu9DtAZo2fVpxtC0HpHKHLORqRV/ewQU3G5G+ItCTX6aXOvSPOzZilAussTtNaOG5xXlYcAGm/QVqNYpdZFq6Ft8noZnenDIq6ln/pSQPM/WKmM70BQZElIegzfpGOZCXVb9W/eFpUHYEbOdoMnU8ao/eBKHJTxmNAWfGjkQBwDx0Xp+DS/yg720jo0TTVth6exmS85HzFzauy3vfDlz1pNCTq77Yq4DFIIZw4O2pejh4trRmc79SAG1rbXzgi53+4KiBMWtnc7nPP3xgpuJWlTgqa1CdRXygAtsqQbCvvWsP8A4sPb6UFtfbRnuyUqY6VDcOVlLFRKnDXD3DbvtHTVrTTMpqXe7ml9mXrwicLPDnalq3A2nlaOnS1qHzMdt9SW2NeOVSlPI0VwkLlrUQtlqS5a5BoxNqjXo0T/ABeU3UXAe9XB0F7QQlLDa0qPr1brAplKNSP2Zh6wbU26foO0KxWOKgwK0i9yTU18qRTmqP51clHlzi8mSkEbA43kDZ5xYTh8pdm1sAeMdcIaVwS2ZeFxC8wcKOhppavC8WZ+Fz0SRXM9RejXrf0i5MWhrOePOJwc7KXCQGD1aCWFatQlLgypWCmJqwJfa+m7b9ItzJRW9HBFnruHT0PO2vHk0Z6fXUe7QKkKBcAAAA0N9W3M7cojLhUnfuhxkKQgJSbEh9Nr+Hp6QmYoqD1Yg9XJaLE2Y7tTa9T5b44OphQgCgc0swFtfWOeOBKVtFti5SsujOGNbV+zwUrEIAL2al9avuIrWAVLWTYkP5tviZmGe1mtatnFyNd301WHVZOqi2JqcrNsNB79mDkKTm2gOQ9CybOH/d4yny8Q3QcCxg5U56voeirnfrHK8EoWVdlszMqi1RqNxozvtJMKWalhWze70+kQpZd/wkDfYPzrEKWAoEgkGoYP5vsi44ZT9fArSLMrw+K5OhFmo9thPnEfEYZrAEM/U+kVkY2WQfmq4ys3qdohq0gygA7uaDR6i+l4yfTu+fND1DMJMAFC7KUOYr9fKCnyAR4dleVRTbbzitKkqdioDWouHdtuwc4sYYKCD+bL5gH3zipY2pXEL4O/iGT+mylIGUvMA2Z66sTuY6Xg5MsEGr1vtAqWpvEXEoBJD2cv0p72xeLGny/InIqyJalOG1fZ706wr4NfCk39D9a9YshBSaKCgQdmyhhM/EFAYB3ter73tHVHFG2iHJjZUwgNlPp9Y6Bl9oJIckVqHBFDxjop4YNgps8r2bgRq7j01cbj6w7GSzLIUhLhibkl7NyIjaxOAQNVAtStLVitM7DCkVUaF+IJduvqY6FNSd+TJxKOG+MACwYpJHiD0e7cIHEYtSQCogmzJ8TUdm0jSweFAOW4Y0csGpR90KOZksEAvWhIPKlKjpFSnBS0sSTqxUueGdwHGrPXWkXykhIq419vtisMDMKs2ZOY7UuHpoaNctFmf2a48S1VY0oHT9D9TGSjH1XuVqYGIxTJruvrVhxgTjSUihJGje/bRaRg5YGYJPylTEk2Dipc3bziqqflOXhUa8a+X7xMq9PBSYzBl3LFg7by8WJmFUrMQoNoSTQUfS14RIS6GfU/VoV2djTMLVpt14n6Rax82LVaLK8EpJAJFSw8LWB1JpQQxGFBUEgkk0AoHIr9POJVKL1qWzCrAUIFhB4Kq0NoRUkmG07Y0EJKSQAlqcjVuruOUAlThISDUsdpe55QYnFlJDAAuNo+b7xVXM+EkEVYg8iz/wDy8hHNllJen32/6UqJw0hRUaZXYUIttPl1gpWEVdjUs13o705U3xEhZUVHYB5uYNa2TrZxsc0r1hSbcW0NEJWlLhRaruxbh6QSgAKh6kHU8x+kNOKLpG+//SadWjPw2KUQfCl8urs4qWaz7d0OE5UtI3Gy4tKDoBf2IWZAZ2LEEW9tHYZWZtCm+rj36RYXhksaW5X4cukaV+6mR7GarCa5jsIa5amrCGYaVRszNpVi162i18BLMDpZrFzsNYObKGdmHy5x/Zmb6Roqd0L0FKMrOXD0FVUB0uaXi1KQyh4WT1HUXjFxONIWQ5Zkq/8AIAxYEtLq8Ic0JDpNGr4dXgq+KFZtzZactUize+gitKw4APiox41rfjGfMlvqocFFqbrQXw1NVajTVTnzHCL0J8i5LcvKVMFJuaW5XtQeUHPxWQuAW6vUNV+EZS5Da5ifzV9GiJknwl2oGYW1MQ8aXoO2XVY8s41YENYupyNwEcMWTlZFEjViSaOw3OOkZ8xWXxFwU1LGhyhxccojDYq7iysm+vHenzjmm3CyzO7dxypc3KHSGcAGjEk/pyjo1cRhUrLqAJFLbzHRppk+UZNfJ//Z"/>
          <p:cNvSpPr>
            <a:spLocks noChangeAspect="1" noChangeArrowheads="1"/>
          </p:cNvSpPr>
          <p:nvPr/>
        </p:nvSpPr>
        <p:spPr bwMode="auto">
          <a:xfrm>
            <a:off x="793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g;base64,/9j/4AAQSkZJRgABAQAAAQABAAD/2wCEAAkGBhMSERUUExQWFRUWFxoWGRgYFxkYFxkXFxwcHRgXGhoXHCYeGhwjGxwYHy8gIycpLCwsFx4xNTAqNSYrLCkBCQoKDgwOGg8PGiwkHyQsLCwsKSwpLCwsLCksLCwsLCwpLCwsLCwsLCwsLCksLCwsLCwsLCksLCwsLCksLCwsLP/AABEIAM4A9AMBIgACEQEDEQH/xAAbAAACAwEBAQAAAAAAAAAAAAACAwEEBQAGB//EAEMQAAECBAMFBgQEBAMHBQAAAAECEQADITEEEkFRYXGBkQUGIqGx8BMywdFCUuHxFBZTkiOC0gcVM0NicqIXJLLC4v/EABkBAAMBAQEAAAAAAAAAAAAAAAABAgMEBf/EACwRAAICAQMDBAEDBQEAAAAAAAABAhEDEhMhBBRRMUFh8FIFIqEVYoGxwSP/2gAMAwEAAhEDEQA/APATpaTVLtsYQ7s7Dup1HKmrlibCgptMJ/iCnY2hjUwMw/EloUUt4c2UgliRQEE1Yxnqvgz4KKRUljWDKgTUkcnBi1iZq1K+JQPo4pTa8VQpSlUAygEsCKbSdwg1A6BVISpeZS81LZDDv4RKEAhylRUwYhihttfxRylM9uo6w0HMmtk1oRTMwfyAipTS97JXPsZmPS5QybuNkRMwxRlJAFamLZljOz0aldeEXZK2Q9w+Ulzch2puhbtBRgHtQoV4WcGkOxfaEzErBWXL0YWBvT3aIxWASFZkkFzV3p5Rfw2CyAKcF3Y8LigcaRW4lyhcsrYbs5SJgUD8hCg41FbbIKZg8xZ2d9IuYgkB3odx+2yF/FUACCKhxRR1I0G0GDfdXQtPyKR2YwZn5j6iFp7OZTGxHSNlPZ6qEzZIerZjz+VJbhCcRh8pfOhQIBBRnNDvKBEPMylFGdMwZLdAwd/tTWJxPZBAFhDZ3aATRwOIU/pBYefnchQLBzez8K1hrJOh1Ezf4Uo3waHJpseL8xKAPFpx+0RMTLBKQEgs24vsNjFbyfqLR4KOYlmdn2ezDpxUj50kPZ4lUoCrc7eekXzilMULGYDVgebih4iG8iBxZirbQDbCEKvGkhKSzggPw8zEYjBALYJUGpQOKHQihio54+5DgyglLGLeCMHLw6QwW9WvS/KH/CShRGU3LtXoRQw5ZYtAotAY5DyydjeV4oyJzCNRagSE2CqVBArSK03s7IogVG4Et0hY5pKmOSbdoqFY4baRCJjQ9ODQpQT8RKSqgcKYHewJEOT2IlKnVOSQXHhQs2v+HeIp5ULSJkzYcjEQ9PZEsrH+MA4JYoVpfXpHTMCkNkJO/K1KgmpiHkh6jSZCZ52PHQ2RhEqDhaRVqlud46J1odM9IO70vaev6R38tSrkk21H2i/lMTlO2Ontsf1nPvzKH8tyr160iD3XlXYvtzGNGsSxg7bH9bHvz+ozj3YlG7/3H7xw7qybt5mNJOlYgA7YO3x/Ww3p/UZ57rSdg6n7xA7pSB+Eef3jSD7YLKdsPt8f1sN6f1Gae6cj8o8/vBJ7p4cfgHn940Qg7Y4Ct34Qdvj+thvT+pFA908P+Qef3iE90sO/yDz/ANUaIo4fzMSE+3MGxj+thvT+oo/ytIp4LUG7b+L28cO6singtu0vt2mL7MbwRf28LYx+P5Ybs/tGYe6GHN5Y6N9YL+UMN/THv/NGjm3+jxPxTD2IfWw3p/UjN/lDD/00/wBv/wCoL+U5H9NP9v2MaSVmOE5h+zdYWxj8fyx70/P+jLX3QkfkT/b+sEO6OH/pp6frGqJ0QJp3wbEPH8sN2fkzB3Skf009B1oYk905H5E9BGmnEnUNHfxP7QbGPx/LDen5M3+UMP8A00vwEce6eH0lJHIRpibyghiDBsQ8f7Ddn5Mo90cP/TT/AGp+og/5Ukf009E/aNL4xMd8aDYh4Fuy8menuxhx/wAtHRP2iT3ZkG6EsKtlRrf8NI0DOjvjexBsY/AbsvJnfyzI/ppbYyWr/ljh3Zkf00cwn7Ro/HiRMg7fH4HvT8mce7Uj+nK/tEdGkFcOkdB2+PwLen5M4S4lKRyO+GZX0fk8EmjPToPrGxnQn4Ja2+Oyta0Myqf2YMpLUqPe2ABWXW28e6RJk29iGFPDj9IlCNpPr5QAJ+HVmt5xBTzfl6w5UtjHFPXbf2YB0LMvd0jggPb2ObQ1Sd+3hBql6+69YQUVzK2x3w3+1YcpJDNygky9r+9lGgsBIl7rxIljZTfSHDDm9efpd4EJPEcbHrAFAJR6X9tEGW4r5QwISfrvgmG8QBQsyzsER8OlBpDgkgXL6VH1EQUhtPXlrrCChWSnn7ekEEH9KRKm1f373RJSK3PIwDoHIOG6JUgW+4845QAsBpYg0+kEpIZwNNfV4LCgS37ViAR7905QWUb397ohum56b4AJSmu3d+0Sb+/vEKNK8LQxMsDRxWAKFi3sP94kCmnp7MFkAZ6Ptb6wJVUE0/zA+loAIUAP2EdcfpDEb6wWTd0HswwFJJalo6CIOoUeRjoBCSoRCpm4CASgvrBKUw2wxBIUNR75xPxBu40haRrHJbSAA3GxoLO1qQAW2nmPvBKBAZqQDJSoj3Tygamo9aeUcnz974kX1vsoeDQgOzcOUco29In3rEgEb914AOyewXPU3iRreADG3v6wSgfdIBnFOrCJywOjkDnEu9HH084QBplsXD9TErBNjyr1vAJB3DdByxVqdawACZZ2cXrDAh9baAODx3w6Wnh1jstbesKxiiTvHKnOjxBlHZDwK0NNdnKC+GPY9iACsZb0A1/N7EEJRqAb+6PFphAkvb0hAI+AauBvt9Yn4I/b2PrDTesE8A6FJktraI+C4OkOaJv+peAKFokgatEfADnWGAQwpF9fWCwoqjDh4JUlxd+FA+2kWMuyJUml+rw7FRW+ETaOiyG3eRjoAoyMidW6RCUaA3O70pBFh6e6R2sUSSZLG+79KRCktq3K/WJIqG+n2gkp1f31hgAlG8Rx2faGJvrrd2iFX4+7AQhi1kWeutYhK3v76iHfCOmm12gik7+Q9IBCkPz97YhKuAPvlDQl44Sb5W6D7wDFoSW0Pu0Epxo3J/SDUks9NNIkPutvhAKMx9/AG0QUE2bXd5RYCWr9Il/bQDElNLV4xAmNuYV5Q8gv5xhd7O1/gSWuuY4FKgfiO6IyTUI6mXjxyySUY+rMXF95psxRUlakJ0SktTR21jLl9sz8/wDxV1f8RZhzvGRhe1A2VRYinFtYtycSjaNsc+7Zo8MotpmhM7wT2pNX/cYTJ7xYlz/jL6xUm4gDZApnp2iM3l5NFDg0B3mxWZhOXTf+kNX3oxQp8VXl9oygsBT7YapoFlE4GqnvPiWDTVE8vtEHvTik/wDNf/KPtGamYIFU0Ro8iojQ7NM98sVTx/8AimnlEyu++K/OKXOUfaMSbND3jgU1iN4vb4N9HfTEXzD+wRJ7/YnQo/tjBcFNNIlAAFGh7obZuD/aHiNfhn/L+sPR/tEnfkl9D948vLlRMlAFIFmB40ekP+0ecPwI/wDL7x0ecVLG3zjorcYtKPrXwDs8o4yS9oxz3jVTn+kdM7xKuNw/WJfW4w7aRtJkFrR3wC1jGOvvCunGFDvDMLHf78oT66A+2fk3BKVbKePusF8M7LcYwUdrzHYe67tYV/vmZlJc+33RHfwGulfk9DLkkgU+8MMk7OseYkdsL27fv9IKZ2rM1U1Rt0MLv4+B9r8npRhlRwwx9mPMf74Xorb0t94WjtJZJdR84T/UI+A7X5PWokn3WIVKNLR5MY9YGbMbu3W/n0gpOPUspDnSuj2HnB/UFXoPtfk9X8PSh6XifhPrbZo8ePGPWDQ3J/eGoxEwhwddugLB+sT/AFBeA7X5PWJlu9bXtHyHvZ2wcRPUpPyDwp/7RrzNY9Vje0ZiZcxzldChU7Qw+nWPEYWXnmpG9hvaMcvVbi+Eej0PTqDcv8G33Q7sCbMBmAFIqQdWanmI+lDBIAYZQOAAjyyAqQlLAJJA45TUP9uESrtNbGpIHv0iOl6qMI3L1Zj1sdzJw+EemOBRsRzSPtCl9kSifllc0JP0jzie0l3ckViJ3aKzUH946+/j4OPt/k9AewsPT/Dk/wBiftAHu9hn/wCHK/tEYB7RXtsfXSDXjlkavToIl9dDwVsfJuDuvhtZUvkGhSu6WF/po5FQ9DGUrHLpU35wlONWfxVvd4l9bD8Q2P7jUPczCE/KkDZmW7/3fSA/kfCF6HlMV9TFNGJJNVNvFNQ8LE1TGtRt5xHew/EtYf7i0juNhFarB3L+4MQvuBhh/wAyYP8AOn/TFaTOUAKn9xBTZyhcmpa+r++kT3cPxHtP8hv/AKeSP66+qT/9YUv/AGfyXpiSD/2pP1EAjEqNidT76GIlTFFWrnf9+IgfVw/ENt/kCruFLc/+5B/yD/VHQ1Chc5nNaWjoju4/iPa+RPww9bUO+GOHbbts14KVJeZW4NtCPpHCWCt22dAa+Q8481yY7ASHPDpHfDAA3jncN1pDUF1OA4rTZSv0iSoFaf8AuFWtt5O0JzYJolGFqWdwHO2lYgSmem9q+7wcuYxL3J9XicSup2ML0d6+sRqZacSJGFcJsHs49G4F4sYzCoUBl0U9fm19GPlEYFQKPFQpzHyDkbC8KnED+30JHpEuUrJtCJQSkmlgDxcH20OxMsIKVBhSmwkEAuIaiQFPVmSRxNgODD02xXnkKDH8wbdRj73iHqbYMerDpbR7HmS9Yb8FkJI48WNd1ITLUMoAuAeNbRwfwl7g+QLjmG6wtUgckD/DuSDuI4mvSOT8pdqKFr1JB3/tBT5pNrDZrlJ6XgRO3bD0P3EPli1GT3um5ZSBbNsNxtr7rHne7Snxctw4B+htGp31xTzQkAgJQGevzVvwbpCu7HZ7nM7GrUc046R0pqOFt+//AE9fAqxnpZ4BJZ2LttYbeUAlZKVCoBam1jALXdztEMTMFKGlKXBcfeM2mlSPHc7dhypIyl9hPRiBAJw4PIn1EGkuSLF24+EtTlByklKQpqEk8i4NeI8om5DuykqigNYIzDmZidTzaHS0gLcmju+yOQHLuKCr7nIHlDbfqwTQtCC7N7ESpDMG3bnJFPWJQo5g5Y+un1iQrxDY4J5e/KBuXqCaGpkh1DYDpciv0aIMtnq1Hfg4gc2UttL8i7x2JmVNdAKefnWM/wBxWpDsPIGVL6lixs132Q7ErSoBwAxzbvfy9TCsDOCUHNVnboAx3X6QM9VmH4WrxP0pCeqxauBKSUmg/DmG6j87w3HEAJVwG0pINK7wC0MlBJcKH4SBz1PL1ivMJJbaR0Hv1h/usVlj4zAMM2/bUx0RKxgSGa2+z1bzjoWhvyVrRSE8k79vB3MSjEEA76b2sw6mACBwg8g+sdbpmVhiWSoHb529WiJpIALO43X2QCFVO4fWJM1w27z9mJoAlglVtGO8h4icM1dPTZEBVOfn79Ym3vpBpsLGJPgA1zVHv3SCnzAyTqX8resIy2O+sSCLO7H35QtHuKwhiK9OYAgTNcuOu1mfyiBsbn9IjPWocPC0hYxCbKLvXS5a3RolU4U4P1PvpAJU4o+kSZd23xWjj0CxwAyKa+zi8I+MAnNsrvYesCiZXr79YV2jMCZb6GlNOO7hE0XjWuSR5bHzlTppKiTztpTSPZdnSfhycwy+Kh1I5crjdHnOyuz3mIc/jL8mLvases7SmMpg9EivXZekKb1TjFeh63USUMVIrLYh9XMJQK6NeDE02LA31ESldGJG3kTq/Ex1yieKmMw61IUFBnDHpUPyeFBSgAH3DcHv72x2eviIcMCxd07RtpAomuAwJ5jo0TKCTHYIJ3boNKTsO2/ryhaprKSMkwvqADsru/SH/wAQmoJqBZr+7RvHGidQQlOd49/SFzAbMxA2Ppxu9I5M4E9OjtDRLKlAJowB00NAx3wowtLgG+RKll6u9GDG1WiAvMTd7GhasXRN8YVUByRa2Z6V3HoNsAsiuXxPfKddvBtOMOOByfoDkkiucUkAJJYu9QbNw4xIxiFJSyhqX9KdYsYfFkpKCgkZhpZvXrDMWkkrV+VyOBYV96wtiKQair8Q89OVPfCJLl91uoi4vDqCKhyz2tYerxM7Di4vc+oHGnnA+n9xaiqiW4FhzEdFmSkFKSwttaIil04ajOSGL3B3dfrHTJJHBh0jQmYfwin4FE8WP2EV5shkmn4gHGl6B4ezzwKxasOoE0GynH7wC5Vdw+hp73Ro4yUQlKqjQClXf6NDMJJCmozliTsJ8xGuwtXIr4MxTPStXiT4rabRej06GNObhPmFAo04DX6DnCsJg6h7M/P01ithN8IVtGaCXtS3Q/vBplFqnWnS0aC8GEhLGreevWsLSkBw4rvGkS+mp8D1lKa4S+ho/UenrEplKa2mzaaRc+BS4AIOzZS52+sMXLzoKU6sL7C5PGJ7V3Y9aMxUogOMwo26uvlBTUqAJAJ3Hn1i8hIBAJGwjaLH19Id/DAv4rl6Hc1uZ6xcenkLUjDTMPhNLEFq1HPe0Vu0lEpCGLKOo/LX19I3DIqrIhAqz+9tOkCE3+InOCnKMpbKTq5o7OOcR1ODRjc/c36WX/rEzuxsLmmlgQEpDNta5+vONLtFLqbVICQwIdvMQfYqS5IcupSupfZdoamQkrKiqpXamoc35+Uef0mPclZ2ddk5oy5uEWVJOahpexet+UDlYgE9L8n6842DJlp0Ju3kLNx6RElCHT4SWvsDmmnCPX2rfJ5eozFSAqxIdgXoqj0Y02w3D4MigPyhy7AhjYMI1FIlhuVS4fVvPZDEzEZiUih2Gn4v06xptr2FqKUnCHKTWjilbvXy84VheyScwzEFnHFreUXfjByllaFtvzN6gQyTjsq2AslT6VLXhKFNDsoYXsdaVJBUTq7APV9L6RfkYYomFw/hTzZdugAi0MUM2Zg7esV8Vjj81D4rMXFMvvjFvH7iUgk9lJTUpS9NN9bbz6R3wvCSkpBBcckOBfaD1iTjFEFymrbBsO2Ey57FTEB6lrVFrND0sLK5CcxJsfEw0Gu4/pFrAYRJSvMaEU6p/TpFMLZy5By7DvJ04dIt/wAQEoubMCQQ/nwjOMH7g2GtB8AAukipfhQ8IiYlIQ9SGTzIuehELVPClpL/ACpINhsuSQBC5uIOYgWowbYQPQDpGm3YrKuNZKmdg1A4DDkRq8dFbFl1qzB2LC4pf6mOjJw59B2a8pY8VHDkC7s1Ta1YIs/yXO39IqiWB+a7vm8I84XMyipD77gdBtjsjjilRnbZdxmLBCQQ1dbUH6wMvEHQpA1qPvCkoUt2Q4FXyqYbzCpmHyKbKssxdMsKSAbVc0vpA3CLGoyZYxGJVmBCk1GjHYCfJ4X8Ug77a9aCkEjBqUQEpmsxchIAB/KCknSsWEd28SoApQS/ygqGY8nsKPCU4pUU8crM6eK1VYE6nW20R0tYsFKvSqq/WNXD935lAtNT+IZF1OlVJPR+MMn93JyXKzlS7eFBZxawJAoTb7wbkQ2pMxpxTZSiBauYgHmpoJM6TQCZW1AmvWNJXZCJR/xlTj4cz50S3B1SFqzM9KjQxTEiQs5sigjMElSpyE7Lh2flEPPBFLBJlNSk5mzgi9U14sk/SCmZdVqO7Kn0Ylo3x2Jh5mXKV/L8pL1tQsR5w5PdVC8qQsktonNlfaApOVtsG/AezI8sqagUKyTsCAr0hOBxahNLuZYAISU5SS/hIbY198ev/wBwZFkKlTikEgqCyhNPxMVkNvfi0YPa8hCMQvISwCQSV5tA4fXxeseZ+o9RF4Wl5O/osLWS34LvZhEtGdQYVNQ5drb+G+MhCvE4UQK0KXL6MxOm6PS4fC5UiWoFQIAIAzn8zgAHjuYxKexwVkIWp7sZbBhvCuVhEfpumOO5epPWqUpcGBOmMQHIO9II9QRFUTWtMJSdqPCTtoT5x6Wd3fmqBVlUcumVKgpnZg9H22ilP7NxCWUmSr5gKoSkuQW/HXlHr6ov3ODQ17GPLnJ1UKbWoG2/SGpxTAeJIOgOVvJ4ZNE98plqDVP+GfxFw9N14dLkzFBLIyjMC6izkrSKBIfX3aEpRDQyms51VVLZgNPdztiPhLExgtADF6J83V6xqTkrSARLFWNliilPdaA4t1ELRiUEh01vQuT5ekVwxU0KlmY3zSzatKtagNaRM2WsgOAwLsSG8zF4qH5SGq5rzvE/wwe6g9ahw3DQWjRUSZBXM3bKLD9Avzjpcld1FIYM5/e8bqMCAxB+lNzpgsThb/R36u8IDz8lZBDgsp3UzjcOXCGTll2Y/wBrhtNd5rGpLlABrHYcwO2n6Q5eHLAZHbVy/QkQJUIxcqnNC1Nz13KJixMNvCSWs7+oeNFWEBukioNCeGh8t0VjgJYXmCBUXdStlXEMCjNluT/hdSB6pMdFiZPkgsVoB2UPrHQqQATACKtuu25s1IqzVsCnwjUkn/S2hbbeJK8qsgJ/CBrc7zshq3cOUimia9a74HyNOheEnZUEoloULullCl38Lg8X4QeGxfxJiSlpeVINflzO4JOQM9BVqDe0TKWXChLINLFQJrtSLQRX/wBJu11FuoMRt2y9w2l95T8LKZGZgylGZkZQHzIKRXk2m2M9MzDgjLMWUuVEVOQtUpZCiAXAqPxRQnkkkVB0UnMCDsozmEzJC6EkOC7qKi+132nWtzEOK8lKZvyyhWRUiYsKSbqVOCSHPzMkAtTl56XaSMXOQPhrw0xFyFZwQdchtzDR41HxC9y9WCmFaVpspDZclTnxzGL/AIiG3UalvOMpaWrsuM6N/tru5hzJSZpWmb4QFoIKw2lQKXFSeMIkd30kfDLFALBSkuQzjOQFM4ZrF21jzcyUqjGYWIYFS7Md1aPQwyWnMWdSgaNUttZ0+Txjp5pFbhu4/sBEtviY4oNMrhHhFqEBgnViekUj2rhsKgBE1U5b5s9662o3mH4xW/gkDwsWpcPZ/wAyaREzCyyKJBA+prpClBOVDWVo3ZHfQzELcKzFBy5gfE9GB2s9dsZvZktAmPMUkpJJro7ki9g0UkhKRQULHZQguH3UHWKs1QYkhiHFdriPN6jFTqXJ04+od8cHtcZ2pLSU5FD5jW4GVW7Qg+ZvBy++ktJIQcyGDAAuDV/mNiz9Y8UMToGYuTZ6P6N5w2di0hOgYgcSD7EGN6W0jOeVs3pPfWXLWF/w6QzAkUNdfliyvvtmUksWCgcos4NWLDSl26xhKxEopcEFgSTXQAksNRFJONQFFw7KJdjV/mvpbzj0VJezMHJm1jO21TPlQE+IHxkFwEsNwqSXIudkVPjfFSn4kyZLAUDRrOCzpSFeZ0ipLmoykqD5rEAVcjfx5wU3tGWaBCrj9+N68IqOSD9yW2aOLKFN8NSikDKxVcaHKKFuHKKSJWZNGJsKagkbQ45Qk40FXhCgGFKXY1LCtKRXk9pEEkJCWL1uxvRrUJ/zQ99JBy2Xxhyh8xG8cajV+kXE4hdgrVzVRrT7aHbGXM7UUVKcANRuVvKGDEEMHB8R4Fh51J6Rg+u0ug0Gklc2+bU3AGo4+kMmrmAAFYem19LO4u8ZSseoksQxcCm876P9IRM7SUGJV4XqwDu9DtAZo2fVpxtC0HpHKHLORqRV/ewQU3G5G+ItCTX6aXOvSPOzZilAussTtNaOG5xXlYcAGm/QVqNYpdZFq6Ft8noZnenDIq6ln/pSQPM/WKmM70BQZElIegzfpGOZCXVb9W/eFpUHYEbOdoMnU8ao/eBKHJTxmNAWfGjkQBwDx0Xp+DS/yg720jo0TTVth6exmS85HzFzauy3vfDlz1pNCTq77Yq4DFIIZw4O2pejh4trRmc79SAG1rbXzgi53+4KiBMWtnc7nPP3xgpuJWlTgqa1CdRXygAtsqQbCvvWsP8A4sPb6UFtfbRnuyUqY6VDcOVlLFRKnDXD3DbvtHTVrTTMpqXe7ml9mXrwicLPDnalq3A2nlaOnS1qHzMdt9SW2NeOVSlPI0VwkLlrUQtlqS5a5BoxNqjXo0T/ABeU3UXAe9XB0F7QQlLDa0qPr1brAplKNSP2Zh6wbU26foO0KxWOKgwK0i9yTU18qRTmqP51clHlzi8mSkEbA43kDZ5xYTh8pdm1sAeMdcIaVwS2ZeFxC8wcKOhppavC8WZ+Fz0SRXM9RejXrf0i5MWhrOePOJwc7KXCQGD1aCWFatQlLgypWCmJqwJfa+m7b9ItzJRW9HBFnruHT0PO2vHk0Z6fXUe7QKkKBcAAAA0N9W3M7cojLhUnfuhxkKQgJSbEh9Nr+Hp6QmYoqD1Yg9XJaLE2Y7tTa9T5b44OphQgCgc0swFtfWOeOBKVtFti5SsujOGNbV+zwUrEIAL2al9avuIrWAVLWTYkP5tviZmGe1mtatnFyNd301WHVZOqi2JqcrNsNB79mDkKTm2gOQ9CybOH/d4yny8Q3QcCxg5U56voeirnfrHK8EoWVdlszMqi1RqNxozvtJMKWalhWze70+kQpZd/wkDfYPzrEKWAoEgkGoYP5vsi44ZT9fArSLMrw+K5OhFmo9thPnEfEYZrAEM/U+kVkY2WQfmq4ys3qdohq0gygA7uaDR6i+l4yfTu+fND1DMJMAFC7KUOYr9fKCnyAR4dleVRTbbzitKkqdioDWouHdtuwc4sYYKCD+bL5gH3zipY2pXEL4O/iGT+mylIGUvMA2Z66sTuY6Xg5MsEGr1vtAqWpvEXEoBJD2cv0p72xeLGny/InIqyJalOG1fZ706wr4NfCk39D9a9YshBSaKCgQdmyhhM/EFAYB3ter73tHVHFG2iHJjZUwgNlPp9Y6Bl9oJIckVqHBFDxjop4YNgps8r2bgRq7j01cbj6w7GSzLIUhLhibkl7NyIjaxOAQNVAtStLVitM7DCkVUaF+IJduvqY6FNSd+TJxKOG+MACwYpJHiD0e7cIHEYtSQCogmzJ8TUdm0jSweFAOW4Y0csGpR90KOZksEAvWhIPKlKjpFSnBS0sSTqxUueGdwHGrPXWkXykhIq419vtisMDMKs2ZOY7UuHpoaNctFmf2a48S1VY0oHT9D9TGSjH1XuVqYGIxTJruvrVhxgTjSUihJGje/bRaRg5YGYJPylTEk2Dipc3bziqqflOXhUa8a+X7xMq9PBSYzBl3LFg7by8WJmFUrMQoNoSTQUfS14RIS6GfU/VoV2djTMLVpt14n6Rax82LVaLK8EpJAJFSw8LWB1JpQQxGFBUEgkk0AoHIr9POJVKL1qWzCrAUIFhB4Kq0NoRUkmG07Y0EJKSQAlqcjVuruOUAlThISDUsdpe55QYnFlJDAAuNo+b7xVXM+EkEVYg8iz/wDy8hHNllJen32/6UqJw0hRUaZXYUIttPl1gpWEVdjUs13o705U3xEhZUVHYB5uYNa2TrZxsc0r1hSbcW0NEJWlLhRaruxbh6QSgAKh6kHU8x+kNOKLpG+//SadWjPw2KUQfCl8urs4qWaz7d0OE5UtI3Gy4tKDoBf2IWZAZ2LEEW9tHYZWZtCm+rj36RYXhksaW5X4cukaV+6mR7GarCa5jsIa5amrCGYaVRszNpVi162i18BLMDpZrFzsNYObKGdmHy5x/Zmb6Roqd0L0FKMrOXD0FVUB0uaXi1KQyh4WT1HUXjFxONIWQ5Zkq/8AIAxYEtLq8Ic0JDpNGr4dXgq+KFZtzZactUize+gitKw4APiox41rfjGfMlvqocFFqbrQXw1NVajTVTnzHCL0J8i5LcvKVMFJuaW5XtQeUHPxWQuAW6vUNV+EZS5Da5ifzV9GiJknwl2oGYW1MQ8aXoO2XVY8s41YENYupyNwEcMWTlZFEjViSaOw3OOkZ8xWXxFwU1LGhyhxccojDYq7iysm+vHenzjmm3CyzO7dxypc3KHSGcAGjEk/pyjo1cRhUrLqAJFLbzHRppk+UZNfJ//Z"/>
          <p:cNvSpPr>
            <a:spLocks noChangeAspect="1" noChangeArrowheads="1"/>
          </p:cNvSpPr>
          <p:nvPr/>
        </p:nvSpPr>
        <p:spPr bwMode="auto">
          <a:xfrm>
            <a:off x="79375" y="-936625"/>
            <a:ext cx="2324100" cy="1962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2" name="Picture 10" descr="http://www.globe-net.com/media/142402/water-pollution.jpg"/>
          <p:cNvPicPr>
            <a:picLocks noChangeAspect="1" noChangeArrowheads="1"/>
          </p:cNvPicPr>
          <p:nvPr/>
        </p:nvPicPr>
        <p:blipFill>
          <a:blip r:embed="rId2" cstate="print"/>
          <a:srcRect/>
          <a:stretch>
            <a:fillRect/>
          </a:stretch>
        </p:blipFill>
        <p:spPr bwMode="auto">
          <a:xfrm>
            <a:off x="0" y="3829049"/>
            <a:ext cx="3589098" cy="3028951"/>
          </a:xfrm>
          <a:prstGeom prst="rect">
            <a:avLst/>
          </a:prstGeom>
          <a:noFill/>
        </p:spPr>
      </p:pic>
      <p:pic>
        <p:nvPicPr>
          <p:cNvPr id="18444" name="Picture 12" descr="http://www.freedrinkingwater.com/images-new/water-pollution.jpg"/>
          <p:cNvPicPr>
            <a:picLocks noChangeAspect="1" noChangeArrowheads="1"/>
          </p:cNvPicPr>
          <p:nvPr/>
        </p:nvPicPr>
        <p:blipFill>
          <a:blip r:embed="rId3" cstate="print"/>
          <a:srcRect/>
          <a:stretch>
            <a:fillRect/>
          </a:stretch>
        </p:blipFill>
        <p:spPr bwMode="auto">
          <a:xfrm>
            <a:off x="0" y="1447800"/>
            <a:ext cx="4343400" cy="2561064"/>
          </a:xfrm>
          <a:prstGeom prst="rect">
            <a:avLst/>
          </a:prstGeom>
          <a:noFill/>
        </p:spPr>
      </p:pic>
      <p:pic>
        <p:nvPicPr>
          <p:cNvPr id="18446" name="Picture 14" descr="http://tnjn.com/content/storyimage/2010/12/01/kub_story_water_pollution_photo.box.jpg"/>
          <p:cNvPicPr>
            <a:picLocks noChangeAspect="1" noChangeArrowheads="1"/>
          </p:cNvPicPr>
          <p:nvPr/>
        </p:nvPicPr>
        <p:blipFill>
          <a:blip r:embed="rId4" cstate="print"/>
          <a:srcRect/>
          <a:stretch>
            <a:fillRect/>
          </a:stretch>
        </p:blipFill>
        <p:spPr bwMode="auto">
          <a:xfrm>
            <a:off x="3200400" y="3505199"/>
            <a:ext cx="4648200" cy="3352801"/>
          </a:xfrm>
          <a:prstGeom prst="rect">
            <a:avLst/>
          </a:prstGeom>
          <a:noFill/>
        </p:spPr>
      </p:pic>
      <p:pic>
        <p:nvPicPr>
          <p:cNvPr id="18448" name="Picture 16" descr="http://1.bp.blogspot.com/_BCGix6OOPVY/TLfuG65--cI/AAAAAAAABV8/WOjldkyF5xI/s1600/effects-of-water-pollution.jpg"/>
          <p:cNvPicPr>
            <a:picLocks noChangeAspect="1" noChangeArrowheads="1"/>
          </p:cNvPicPr>
          <p:nvPr/>
        </p:nvPicPr>
        <p:blipFill>
          <a:blip r:embed="rId5" cstate="print"/>
          <a:srcRect/>
          <a:stretch>
            <a:fillRect/>
          </a:stretch>
        </p:blipFill>
        <p:spPr bwMode="auto">
          <a:xfrm>
            <a:off x="4319277" y="381000"/>
            <a:ext cx="4824723" cy="3200400"/>
          </a:xfrm>
          <a:prstGeom prst="rect">
            <a:avLst/>
          </a:prstGeom>
          <a:noFill/>
        </p:spPr>
      </p:pic>
      <p:pic>
        <p:nvPicPr>
          <p:cNvPr id="18450" name="Picture 18" descr="http://i.ehow.co.uk/images/a07/7q/gj/solutions-prevent-water-pollution-1.1-800X800.jpg"/>
          <p:cNvPicPr>
            <a:picLocks noChangeAspect="1" noChangeArrowheads="1"/>
          </p:cNvPicPr>
          <p:nvPr/>
        </p:nvPicPr>
        <p:blipFill>
          <a:blip r:embed="rId6" cstate="print"/>
          <a:srcRect/>
          <a:stretch>
            <a:fillRect/>
          </a:stretch>
        </p:blipFill>
        <p:spPr bwMode="auto">
          <a:xfrm>
            <a:off x="6324600" y="3467100"/>
            <a:ext cx="2819400" cy="3390900"/>
          </a:xfrm>
          <a:prstGeom prst="rect">
            <a:avLst/>
          </a:prstGeom>
          <a:noFill/>
        </p:spPr>
      </p:pic>
      <p:sp>
        <p:nvSpPr>
          <p:cNvPr id="11" name="TextBox 10"/>
          <p:cNvSpPr txBox="1"/>
          <p:nvPr/>
        </p:nvSpPr>
        <p:spPr>
          <a:xfrm>
            <a:off x="228600" y="228600"/>
            <a:ext cx="4267200" cy="830997"/>
          </a:xfrm>
          <a:prstGeom prst="rect">
            <a:avLst/>
          </a:prstGeom>
          <a:noFill/>
        </p:spPr>
        <p:txBody>
          <a:bodyPr wrap="square" rtlCol="0">
            <a:spAutoFit/>
          </a:bodyPr>
          <a:lstStyle/>
          <a:p>
            <a:r>
              <a:rPr lang="en-US" sz="4800" dirty="0" smtClean="0">
                <a:solidFill>
                  <a:schemeClr val="tx2">
                    <a:lumMod val="75000"/>
                  </a:schemeClr>
                </a:solidFill>
              </a:rPr>
              <a:t>Water Pollution</a:t>
            </a:r>
            <a:endParaRPr lang="en-US" sz="4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oilgoneeasy.com/oil_spill_blog/wp-content/uploads/2010/04/Storm-Water-Pollution1.jpg"/>
          <p:cNvPicPr>
            <a:picLocks noChangeAspect="1" noChangeArrowheads="1"/>
          </p:cNvPicPr>
          <p:nvPr/>
        </p:nvPicPr>
        <p:blipFill>
          <a:blip r:embed="rId2" cstate="print"/>
          <a:srcRect/>
          <a:stretch>
            <a:fillRect/>
          </a:stretch>
        </p:blipFill>
        <p:spPr bwMode="auto">
          <a:xfrm>
            <a:off x="0" y="762"/>
            <a:ext cx="9144000" cy="68572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eq.louisiana.gov/portal/Portals/0/assistance/educate/liquid5b.gif"/>
          <p:cNvPicPr>
            <a:picLocks noChangeAspect="1" noChangeArrowheads="1"/>
          </p:cNvPicPr>
          <p:nvPr/>
        </p:nvPicPr>
        <p:blipFill>
          <a:blip r:embed="rId2" cstate="print"/>
          <a:srcRect/>
          <a:stretch>
            <a:fillRect/>
          </a:stretch>
        </p:blipFill>
        <p:spPr bwMode="auto">
          <a:xfrm>
            <a:off x="457200" y="2438400"/>
            <a:ext cx="8310796" cy="4224655"/>
          </a:xfrm>
          <a:prstGeom prst="rect">
            <a:avLst/>
          </a:prstGeom>
          <a:noFill/>
        </p:spPr>
      </p:pic>
      <p:sp>
        <p:nvSpPr>
          <p:cNvPr id="3" name="TextBox 2"/>
          <p:cNvSpPr txBox="1"/>
          <p:nvPr/>
        </p:nvSpPr>
        <p:spPr>
          <a:xfrm>
            <a:off x="381000" y="0"/>
            <a:ext cx="8991600" cy="2362200"/>
          </a:xfrm>
          <a:prstGeom prst="rect">
            <a:avLst/>
          </a:prstGeom>
          <a:noFill/>
        </p:spPr>
        <p:txBody>
          <a:bodyPr wrap="square" rtlCol="0">
            <a:spAutoFit/>
          </a:bodyPr>
          <a:lstStyle/>
          <a:p>
            <a:r>
              <a:rPr lang="en-US" sz="2400" dirty="0" smtClean="0"/>
              <a:t>There are two types of water pollution, point source and non-point source.</a:t>
            </a:r>
          </a:p>
          <a:p>
            <a:endParaRPr lang="en-US" sz="2400" dirty="0"/>
          </a:p>
          <a:p>
            <a:pPr>
              <a:buFont typeface="Arial" pitchFamily="34" charset="0"/>
              <a:buChar char="•"/>
            </a:pPr>
            <a:r>
              <a:rPr lang="en-US" sz="2400" dirty="0" smtClean="0"/>
              <a:t>Point source pollution is pollution that is directly  put in to the water.</a:t>
            </a:r>
          </a:p>
          <a:p>
            <a:pPr>
              <a:buFont typeface="Arial" pitchFamily="34" charset="0"/>
              <a:buChar char="•"/>
            </a:pPr>
            <a:r>
              <a:rPr lang="en-US" sz="2400" dirty="0" smtClean="0"/>
              <a:t>Non – point  source is pollution that happens somewhere else and then runs into the water.</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1"/>
            <a:ext cx="8763000" cy="1384995"/>
          </a:xfrm>
          <a:prstGeom prst="rect">
            <a:avLst/>
          </a:prstGeom>
        </p:spPr>
        <p:txBody>
          <a:bodyPr wrap="square">
            <a:spAutoFit/>
          </a:bodyPr>
          <a:lstStyle/>
          <a:p>
            <a:r>
              <a:rPr lang="en-US" sz="2400" b="1" i="1" dirty="0">
                <a:solidFill>
                  <a:schemeClr val="tx2">
                    <a:lumMod val="50000"/>
                  </a:schemeClr>
                </a:solidFill>
              </a:rPr>
              <a:t>Your yard </a:t>
            </a:r>
            <a:r>
              <a:rPr lang="en-US" sz="2400" b="1" i="1" dirty="0" smtClean="0">
                <a:solidFill>
                  <a:schemeClr val="tx2">
                    <a:lumMod val="50000"/>
                  </a:schemeClr>
                </a:solidFill>
              </a:rPr>
              <a:t>flows </a:t>
            </a:r>
            <a:r>
              <a:rPr lang="en-US" sz="2400" b="1" i="1" dirty="0">
                <a:solidFill>
                  <a:schemeClr val="tx2">
                    <a:lumMod val="50000"/>
                  </a:schemeClr>
                </a:solidFill>
              </a:rPr>
              <a:t>to your creek...</a:t>
            </a:r>
          </a:p>
          <a:p>
            <a:r>
              <a:rPr lang="en-US" sz="2000" dirty="0"/>
              <a:t>Most pollutants that are on the land (car </a:t>
            </a:r>
            <a:r>
              <a:rPr lang="en-US" sz="2000" dirty="0" smtClean="0"/>
              <a:t>fluids</a:t>
            </a:r>
            <a:r>
              <a:rPr lang="en-US" sz="2000" dirty="0"/>
              <a:t>, yard chemicals, trash and</a:t>
            </a:r>
          </a:p>
          <a:p>
            <a:r>
              <a:rPr lang="en-US" sz="2000" dirty="0"/>
              <a:t>debris) come from us. These pollutants are picked up by rainwater and</a:t>
            </a:r>
          </a:p>
          <a:p>
            <a:r>
              <a:rPr lang="en-US" sz="2000" dirty="0"/>
              <a:t>carried to our creeks</a:t>
            </a:r>
            <a:r>
              <a:rPr lang="en-US" sz="2000" dirty="0" smtClean="0"/>
              <a:t>.</a:t>
            </a:r>
            <a:endParaRPr lang="en-US" sz="2000" dirty="0"/>
          </a:p>
        </p:txBody>
      </p:sp>
      <p:pic>
        <p:nvPicPr>
          <p:cNvPr id="4102" name="Picture 6" descr="http://ga-auburn.civicplus.com/images/pages/N136/Institution%202.jpg"/>
          <p:cNvPicPr>
            <a:picLocks noChangeAspect="1" noChangeArrowheads="1"/>
          </p:cNvPicPr>
          <p:nvPr/>
        </p:nvPicPr>
        <p:blipFill>
          <a:blip r:embed="rId2" cstate="print"/>
          <a:srcRect/>
          <a:stretch>
            <a:fillRect/>
          </a:stretch>
        </p:blipFill>
        <p:spPr bwMode="auto">
          <a:xfrm>
            <a:off x="4648200" y="1600200"/>
            <a:ext cx="3092617" cy="2717215"/>
          </a:xfrm>
          <a:prstGeom prst="rect">
            <a:avLst/>
          </a:prstGeom>
          <a:noFill/>
        </p:spPr>
      </p:pic>
      <p:pic>
        <p:nvPicPr>
          <p:cNvPr id="4104" name="Picture 8" descr="http://www.blackwarriorriver.org/action/Yard_WaterPollution_Prevention.JPG"/>
          <p:cNvPicPr>
            <a:picLocks noChangeAspect="1" noChangeArrowheads="1"/>
          </p:cNvPicPr>
          <p:nvPr/>
        </p:nvPicPr>
        <p:blipFill>
          <a:blip r:embed="rId3" cstate="print"/>
          <a:srcRect/>
          <a:stretch>
            <a:fillRect/>
          </a:stretch>
        </p:blipFill>
        <p:spPr bwMode="auto">
          <a:xfrm>
            <a:off x="304800" y="4572000"/>
            <a:ext cx="8305800" cy="1981201"/>
          </a:xfrm>
          <a:prstGeom prst="rect">
            <a:avLst/>
          </a:prstGeom>
          <a:noFill/>
        </p:spPr>
      </p:pic>
      <p:pic>
        <p:nvPicPr>
          <p:cNvPr id="4098" name="Picture 2" descr="http://elkhorn.unl.edu/epublic/live/g1848/build/graphics/stop%20copy.jpg"/>
          <p:cNvPicPr>
            <a:picLocks noChangeAspect="1" noChangeArrowheads="1"/>
          </p:cNvPicPr>
          <p:nvPr/>
        </p:nvPicPr>
        <p:blipFill>
          <a:blip r:embed="rId4" cstate="print"/>
          <a:srcRect/>
          <a:stretch>
            <a:fillRect/>
          </a:stretch>
        </p:blipFill>
        <p:spPr bwMode="auto">
          <a:xfrm>
            <a:off x="762000" y="1600200"/>
            <a:ext cx="3238500" cy="2790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001000" cy="2677656"/>
          </a:xfrm>
          <a:prstGeom prst="rect">
            <a:avLst/>
          </a:prstGeom>
        </p:spPr>
        <p:txBody>
          <a:bodyPr wrap="square">
            <a:spAutoFit/>
          </a:bodyPr>
          <a:lstStyle/>
          <a:p>
            <a:r>
              <a:rPr lang="en-US" sz="2400" b="1" i="1" dirty="0" smtClean="0">
                <a:solidFill>
                  <a:schemeClr val="tx2">
                    <a:lumMod val="50000"/>
                  </a:schemeClr>
                </a:solidFill>
              </a:rPr>
              <a:t>Make good choices for water quality</a:t>
            </a:r>
          </a:p>
          <a:p>
            <a:r>
              <a:rPr lang="en-US" sz="2400" b="1" dirty="0" smtClean="0">
                <a:solidFill>
                  <a:schemeClr val="tx2">
                    <a:lumMod val="50000"/>
                  </a:schemeClr>
                </a:solidFill>
              </a:rPr>
              <a:t> </a:t>
            </a:r>
            <a:r>
              <a:rPr lang="en-US" sz="2400" b="1" i="1" dirty="0" smtClean="0">
                <a:solidFill>
                  <a:schemeClr val="tx2">
                    <a:lumMod val="50000"/>
                  </a:schemeClr>
                </a:solidFill>
              </a:rPr>
              <a:t>Keep water on your land</a:t>
            </a:r>
          </a:p>
          <a:p>
            <a:pPr>
              <a:buFont typeface="Arial" pitchFamily="34" charset="0"/>
              <a:buChar char="•"/>
            </a:pPr>
            <a:r>
              <a:rPr lang="en-US" sz="2400" dirty="0" smtClean="0"/>
              <a:t>Direct gutter downspouts to vegetated areas rather than pavement</a:t>
            </a:r>
          </a:p>
          <a:p>
            <a:pPr>
              <a:buFont typeface="Arial" pitchFamily="34" charset="0"/>
              <a:buChar char="•"/>
            </a:pPr>
            <a:r>
              <a:rPr lang="en-US" sz="2400" dirty="0" smtClean="0"/>
              <a:t>Irrigate efficiently to avoid runoff from your yard</a:t>
            </a:r>
          </a:p>
          <a:p>
            <a:pPr>
              <a:buFont typeface="Arial" pitchFamily="34" charset="0"/>
              <a:buChar char="•"/>
            </a:pPr>
            <a:r>
              <a:rPr lang="en-US" sz="2400" dirty="0" smtClean="0"/>
              <a:t>Minimize pavement to allow water to soak into the ground</a:t>
            </a:r>
          </a:p>
          <a:p>
            <a:pPr>
              <a:buFont typeface="Arial" pitchFamily="34" charset="0"/>
              <a:buChar char="•"/>
            </a:pPr>
            <a:r>
              <a:rPr lang="en-US" sz="2400" dirty="0" smtClean="0"/>
              <a:t>Pick up feces that your animal deposits on you lawn </a:t>
            </a:r>
          </a:p>
        </p:txBody>
      </p:sp>
      <p:pic>
        <p:nvPicPr>
          <p:cNvPr id="21508" name="Picture 4" descr="http://dailyhomerenotips.com/wp-content/uploads/2008/07/gutters-extension.jpg"/>
          <p:cNvPicPr>
            <a:picLocks noChangeAspect="1" noChangeArrowheads="1"/>
          </p:cNvPicPr>
          <p:nvPr/>
        </p:nvPicPr>
        <p:blipFill>
          <a:blip r:embed="rId2" cstate="print"/>
          <a:srcRect/>
          <a:stretch>
            <a:fillRect/>
          </a:stretch>
        </p:blipFill>
        <p:spPr bwMode="auto">
          <a:xfrm>
            <a:off x="5257800" y="2819400"/>
            <a:ext cx="3886200" cy="4038600"/>
          </a:xfrm>
          <a:prstGeom prst="rect">
            <a:avLst/>
          </a:prstGeom>
          <a:noFill/>
        </p:spPr>
      </p:pic>
      <p:pic>
        <p:nvPicPr>
          <p:cNvPr id="6" name="Picture 2" descr="http://farm4.static.flickr.com/3655/3417156790_e339862556.jpg"/>
          <p:cNvPicPr>
            <a:picLocks noChangeAspect="1" noChangeArrowheads="1"/>
          </p:cNvPicPr>
          <p:nvPr/>
        </p:nvPicPr>
        <p:blipFill>
          <a:blip r:embed="rId3" cstate="print"/>
          <a:srcRect/>
          <a:stretch>
            <a:fillRect/>
          </a:stretch>
        </p:blipFill>
        <p:spPr bwMode="auto">
          <a:xfrm>
            <a:off x="2057400" y="4109314"/>
            <a:ext cx="3657600" cy="2748686"/>
          </a:xfrm>
          <a:prstGeom prst="rect">
            <a:avLst/>
          </a:prstGeom>
          <a:noFill/>
        </p:spPr>
      </p:pic>
      <p:pic>
        <p:nvPicPr>
          <p:cNvPr id="7" name="Picture 10" descr="http://www.clermontstorm.net/image.aspx?IID=650&amp;w=140"/>
          <p:cNvPicPr>
            <a:picLocks noChangeAspect="1" noChangeArrowheads="1"/>
          </p:cNvPicPr>
          <p:nvPr/>
        </p:nvPicPr>
        <p:blipFill>
          <a:blip r:embed="rId4" cstate="print"/>
          <a:srcRect/>
          <a:stretch>
            <a:fillRect/>
          </a:stretch>
        </p:blipFill>
        <p:spPr bwMode="auto">
          <a:xfrm>
            <a:off x="304800" y="3048000"/>
            <a:ext cx="2514600" cy="3276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8600"/>
            <a:ext cx="7086600" cy="584775"/>
          </a:xfrm>
          <a:prstGeom prst="rect">
            <a:avLst/>
          </a:prstGeom>
          <a:noFill/>
        </p:spPr>
        <p:txBody>
          <a:bodyPr wrap="square" rtlCol="0">
            <a:spAutoFit/>
          </a:bodyPr>
          <a:lstStyle/>
          <a:p>
            <a:r>
              <a:rPr lang="en-US" sz="3200" dirty="0" smtClean="0"/>
              <a:t>The Hazards of Fertilizers</a:t>
            </a:r>
            <a:endParaRPr lang="en-US" sz="3200" dirty="0"/>
          </a:p>
        </p:txBody>
      </p:sp>
      <p:sp>
        <p:nvSpPr>
          <p:cNvPr id="3" name="TextBox 2"/>
          <p:cNvSpPr txBox="1"/>
          <p:nvPr/>
        </p:nvSpPr>
        <p:spPr>
          <a:xfrm>
            <a:off x="457200" y="1066800"/>
            <a:ext cx="5334000" cy="4401205"/>
          </a:xfrm>
          <a:prstGeom prst="rect">
            <a:avLst/>
          </a:prstGeom>
          <a:noFill/>
        </p:spPr>
        <p:txBody>
          <a:bodyPr wrap="square" rtlCol="0">
            <a:spAutoFit/>
          </a:bodyPr>
          <a:lstStyle/>
          <a:p>
            <a:r>
              <a:rPr lang="en-US" sz="2000" dirty="0" smtClean="0"/>
              <a:t>The fertilizers that are applied to land for agricultural or recreational use can enter </a:t>
            </a:r>
            <a:r>
              <a:rPr lang="en-US" sz="2000" dirty="0" smtClean="0">
                <a:hlinkClick r:id="rId2" action="ppaction://hlinkfile" tooltip="Drainage basin"/>
              </a:rPr>
              <a:t>watersheds</a:t>
            </a:r>
            <a:r>
              <a:rPr lang="en-US" sz="2000" dirty="0" smtClean="0"/>
              <a:t> through water runoff..</a:t>
            </a:r>
          </a:p>
          <a:p>
            <a:r>
              <a:rPr lang="en-US" sz="2000" dirty="0" smtClean="0"/>
              <a:t>When phosphates  from fertilizer are introduced into water systems, higher concentrations cause increased growth of algae and plants. Algae tend to grow very quickly under high nutrient availability, but each alga is short-lived, and the result is a high concentration of dead organic matter which starts to decay. The decay process consumes dissolved oxygen in the water, resulting in </a:t>
            </a:r>
            <a:r>
              <a:rPr lang="en-US" sz="2000" dirty="0" smtClean="0">
                <a:hlinkClick r:id="rId3" action="ppaction://hlinkfile" tooltip="Hypoxia (environmental)"/>
              </a:rPr>
              <a:t>hypoxic</a:t>
            </a:r>
            <a:r>
              <a:rPr lang="en-US" sz="2000" dirty="0" smtClean="0"/>
              <a:t> conditions. Without sufficient dissolved oxygen in the water, animals and plants may </a:t>
            </a:r>
            <a:r>
              <a:rPr lang="en-US" sz="2000" dirty="0" smtClean="0">
                <a:hlinkClick r:id="rId4" action="ppaction://hlinkfile" tooltip="Dead zone (ecology)"/>
              </a:rPr>
              <a:t>die off</a:t>
            </a:r>
            <a:r>
              <a:rPr lang="en-US" sz="2000" dirty="0" smtClean="0"/>
              <a:t> in large numbers.</a:t>
            </a:r>
            <a:endParaRPr lang="en-US" sz="2000" dirty="0"/>
          </a:p>
        </p:txBody>
      </p:sp>
      <p:pic>
        <p:nvPicPr>
          <p:cNvPr id="3074" name="Picture 2" descr="http://upload.wikimedia.org/wikipedia/commons/7/74/River_algae_Sichuan.jpg"/>
          <p:cNvPicPr>
            <a:picLocks noChangeAspect="1" noChangeArrowheads="1"/>
          </p:cNvPicPr>
          <p:nvPr/>
        </p:nvPicPr>
        <p:blipFill>
          <a:blip r:embed="rId5" cstate="print"/>
          <a:srcRect/>
          <a:stretch>
            <a:fillRect/>
          </a:stretch>
        </p:blipFill>
        <p:spPr bwMode="auto">
          <a:xfrm>
            <a:off x="5943600" y="762000"/>
            <a:ext cx="2743200" cy="5257800"/>
          </a:xfrm>
          <a:prstGeom prst="rect">
            <a:avLst/>
          </a:prstGeom>
          <a:noFill/>
        </p:spPr>
      </p:pic>
      <p:sp>
        <p:nvSpPr>
          <p:cNvPr id="5" name="TextBox 4"/>
          <p:cNvSpPr txBox="1"/>
          <p:nvPr/>
        </p:nvSpPr>
        <p:spPr>
          <a:xfrm>
            <a:off x="4419600" y="6553200"/>
            <a:ext cx="4092339" cy="369332"/>
          </a:xfrm>
          <a:prstGeom prst="rect">
            <a:avLst/>
          </a:prstGeom>
          <a:noFill/>
        </p:spPr>
        <p:txBody>
          <a:bodyPr wrap="none" rtlCol="0">
            <a:spAutoFit/>
          </a:bodyPr>
          <a:lstStyle/>
          <a:p>
            <a:r>
              <a:rPr lang="en-US" dirty="0" smtClean="0"/>
              <a:t>http://en.wikipedia.org/wiki/Algal_bloom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8839200" cy="2800767"/>
          </a:xfrm>
          <a:prstGeom prst="rect">
            <a:avLst/>
          </a:prstGeom>
        </p:spPr>
        <p:txBody>
          <a:bodyPr wrap="square">
            <a:spAutoFit/>
          </a:bodyPr>
          <a:lstStyle/>
          <a:p>
            <a:r>
              <a:rPr lang="en-US" sz="3200" b="1" i="1" dirty="0" smtClean="0">
                <a:solidFill>
                  <a:schemeClr val="tx2">
                    <a:lumMod val="50000"/>
                  </a:schemeClr>
                </a:solidFill>
              </a:rPr>
              <a:t>Use earth-wise gardening solutions</a:t>
            </a:r>
          </a:p>
          <a:p>
            <a:r>
              <a:rPr lang="en-US" sz="2400" dirty="0" smtClean="0">
                <a:solidFill>
                  <a:schemeClr val="tx2">
                    <a:lumMod val="50000"/>
                  </a:schemeClr>
                </a:solidFill>
              </a:rPr>
              <a:t>• Use certified organic or natural fertilizers if necessary</a:t>
            </a:r>
          </a:p>
          <a:p>
            <a:r>
              <a:rPr lang="en-US" sz="2400" dirty="0" smtClean="0">
                <a:solidFill>
                  <a:schemeClr val="tx2">
                    <a:lumMod val="50000"/>
                  </a:schemeClr>
                </a:solidFill>
              </a:rPr>
              <a:t>• Reduce fertilizer application rates to half as much, half as often as recommended on the bag</a:t>
            </a:r>
          </a:p>
          <a:p>
            <a:r>
              <a:rPr lang="en-US" sz="2400" dirty="0" smtClean="0">
                <a:solidFill>
                  <a:schemeClr val="tx2">
                    <a:lumMod val="50000"/>
                  </a:schemeClr>
                </a:solidFill>
              </a:rPr>
              <a:t>• Use pesticides as a last resort</a:t>
            </a:r>
          </a:p>
          <a:p>
            <a:r>
              <a:rPr lang="en-US" sz="2400" dirty="0" smtClean="0">
                <a:solidFill>
                  <a:schemeClr val="tx2">
                    <a:lumMod val="50000"/>
                  </a:schemeClr>
                </a:solidFill>
              </a:rPr>
              <a:t>• Never use lawn chemicals before rain is expected</a:t>
            </a:r>
          </a:p>
          <a:p>
            <a:r>
              <a:rPr lang="en-US" sz="2400" dirty="0" smtClean="0">
                <a:solidFill>
                  <a:schemeClr val="tx2">
                    <a:lumMod val="50000"/>
                  </a:schemeClr>
                </a:solidFill>
              </a:rPr>
              <a:t>• Plant or mulch bare spots to prevent erosion</a:t>
            </a:r>
          </a:p>
        </p:txBody>
      </p:sp>
      <p:pic>
        <p:nvPicPr>
          <p:cNvPr id="20488" name="Picture 8" descr="http://www.extremepumpkinstore.com/media/ecom/prodsm/Happy%20Frog.jpg"/>
          <p:cNvPicPr>
            <a:picLocks noChangeAspect="1" noChangeArrowheads="1"/>
          </p:cNvPicPr>
          <p:nvPr/>
        </p:nvPicPr>
        <p:blipFill>
          <a:blip r:embed="rId2" cstate="print"/>
          <a:srcRect/>
          <a:stretch>
            <a:fillRect/>
          </a:stretch>
        </p:blipFill>
        <p:spPr bwMode="auto">
          <a:xfrm>
            <a:off x="381000" y="3124200"/>
            <a:ext cx="2514600" cy="2587049"/>
          </a:xfrm>
          <a:prstGeom prst="rect">
            <a:avLst/>
          </a:prstGeom>
          <a:noFill/>
        </p:spPr>
      </p:pic>
      <p:pic>
        <p:nvPicPr>
          <p:cNvPr id="20490" name="Picture 10" descr="http://www.downtoearthfertilizer.com/images/fertilizer/07806.jpg"/>
          <p:cNvPicPr>
            <a:picLocks noChangeAspect="1" noChangeArrowheads="1"/>
          </p:cNvPicPr>
          <p:nvPr/>
        </p:nvPicPr>
        <p:blipFill>
          <a:blip r:embed="rId3" cstate="print"/>
          <a:srcRect/>
          <a:stretch>
            <a:fillRect/>
          </a:stretch>
        </p:blipFill>
        <p:spPr bwMode="auto">
          <a:xfrm>
            <a:off x="5791200" y="2971800"/>
            <a:ext cx="3028950" cy="3028950"/>
          </a:xfrm>
          <a:prstGeom prst="rect">
            <a:avLst/>
          </a:prstGeom>
          <a:noFill/>
        </p:spPr>
      </p:pic>
      <p:pic>
        <p:nvPicPr>
          <p:cNvPr id="9" name="Picture 8" descr="http://imgs.sfgate.com/c/pictures/2006/06/03/ho_organic_fertilizers.jpg"/>
          <p:cNvPicPr>
            <a:picLocks noChangeAspect="1" noChangeArrowheads="1"/>
          </p:cNvPicPr>
          <p:nvPr/>
        </p:nvPicPr>
        <p:blipFill>
          <a:blip r:embed="rId4" cstate="print"/>
          <a:srcRect/>
          <a:stretch>
            <a:fillRect/>
          </a:stretch>
        </p:blipFill>
        <p:spPr bwMode="auto">
          <a:xfrm>
            <a:off x="2362200" y="4495800"/>
            <a:ext cx="3895725" cy="20097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5334000" cy="2369880"/>
          </a:xfrm>
          <a:prstGeom prst="rect">
            <a:avLst/>
          </a:prstGeom>
        </p:spPr>
        <p:txBody>
          <a:bodyPr wrap="square">
            <a:spAutoFit/>
          </a:bodyPr>
          <a:lstStyle/>
          <a:p>
            <a:r>
              <a:rPr lang="en-US" sz="2800" b="1" dirty="0" smtClean="0">
                <a:solidFill>
                  <a:schemeClr val="tx2">
                    <a:lumMod val="50000"/>
                  </a:schemeClr>
                </a:solidFill>
              </a:rPr>
              <a:t> </a:t>
            </a:r>
            <a:r>
              <a:rPr lang="en-US" sz="2800" b="1" i="1" dirty="0" smtClean="0">
                <a:solidFill>
                  <a:schemeClr val="tx2">
                    <a:lumMod val="50000"/>
                  </a:schemeClr>
                </a:solidFill>
              </a:rPr>
              <a:t>Reduce chemical spills</a:t>
            </a:r>
          </a:p>
          <a:p>
            <a:r>
              <a:rPr lang="en-US" sz="2400" dirty="0" smtClean="0">
                <a:solidFill>
                  <a:schemeClr val="tx2">
                    <a:lumMod val="50000"/>
                  </a:schemeClr>
                </a:solidFill>
              </a:rPr>
              <a:t>• Store chemicals properly</a:t>
            </a:r>
          </a:p>
          <a:p>
            <a:r>
              <a:rPr lang="en-US" sz="2400" dirty="0" smtClean="0">
                <a:solidFill>
                  <a:schemeClr val="tx2">
                    <a:lumMod val="50000"/>
                  </a:schemeClr>
                </a:solidFill>
              </a:rPr>
              <a:t>• Maintain your car to prevent leaks</a:t>
            </a:r>
          </a:p>
          <a:p>
            <a:r>
              <a:rPr lang="en-US" sz="2400" dirty="0" smtClean="0">
                <a:solidFill>
                  <a:schemeClr val="tx2">
                    <a:lumMod val="50000"/>
                  </a:schemeClr>
                </a:solidFill>
              </a:rPr>
              <a:t>• Recycle used motor oil at gas stations</a:t>
            </a:r>
          </a:p>
          <a:p>
            <a:r>
              <a:rPr lang="en-US" sz="2400" dirty="0" smtClean="0">
                <a:solidFill>
                  <a:schemeClr val="tx2">
                    <a:lumMod val="50000"/>
                  </a:schemeClr>
                </a:solidFill>
              </a:rPr>
              <a:t>• Drop off excess chemicals at the Household</a:t>
            </a:r>
          </a:p>
        </p:txBody>
      </p:sp>
      <p:sp>
        <p:nvSpPr>
          <p:cNvPr id="19458" name="AutoShape 2" descr="data:image/jpg;base64,/9j/4AAQSkZJRgABAQAAAQABAAD/2wCEAAkGBhQSEBUUExQWFRUVGRcaGBgYGBgfGhobGR0YGBccHB4YHCYeHRwjGhwcHy8gIycpLSwsFx4xNTAqNSYsLCkBCQoKDgwOGg8PGiwkHyQsKSosLCwvLCwsLCwsLCwsLCosLCwpLCwsLCwsLCwsLCwsLCksLCwsLCwsLCwsLCwsLP/AABEIALcBEwMBIgACEQEDEQH/xAAbAAACAgMBAAAAAAAAAAAAAAAEBQMGAAECB//EADsQAAIBAwMCBAQDBwQCAgMAAAECEQADIQQSMQVBIlFhcQYTMoGRobEUI0JSwdHwFWLh8QczFnIXQ1P/xAAaAQADAQEBAQAAAAAAAAAAAAACAwQBBQAG/8QALhEAAgICAgEEAQIFBQEAAAAAAQIAEQMhEjFBBBMiUTIUYVJxgZGxI0JiofAF/9oADAMBAAIRAxEAPwDyboiIge4wllANsQCOYJIOOJj1pl0P4QvXSjhFRA24lzB2iCYByYHp3r0j4V+BrNtAwAvgkEMCvE5IYnbtEDjJzVu0/S9l24PnIwIlLbIu5FxvGMnd5nzFVjEB3Oc3qCSeMpHR7nT7v7Q9sTciSTbwAIEiTn/mpOk9MX5z3kJUPgmZ7Rt28ATmnOr04tXDbRCFMKoCiBuMnPYE0p6f1S6mou2nULaxbBgydx3LJ+0yB96MtQ3EgEnUoeu+HdTZ1JNsMqEsPmW8na2Gn8Y+9dj4eKIrsgIXG2ck8+I9jHYV6Rrbn8ACwQfIE+q5zn9Kquv0ezTtauIYZ96sp8QJEEEHkcGuXnajQ6nQx7G+42SwpRApAEHmNhYQXCnvGKms6wlydxCqBIjEjkfhVbvhEvBbdsCFUgidswM+InMifWj+m2jckM+0uAN0Y5ycVK2ck8QI5cdbaNF6rucqFwQQSRkjmAe32rpbpVjgEYx7VPrum6ezb+WjG85BMr4QpBjy8U880DYtnG7Hee0VK+VwQCf7dSlFVgSBLhp9dxO0qUnwnIiTBmJ7ilmuvFfFuAVpxPiz5+1BW0UkHKjsazqLi0BK7m5G77feDVmTOxWzEpiAaC9Quq6rjMwCOSaESHJBMkeY/GPOlOpulRMEGZWO0ZMCh11UXFbdJ5nOKgHqCxsiWLh+o5ZwZDJx5zH3qbRaOW3JbI8+dsdiKV6jr6Ktt1n5o3i5jwsJ8JyeY9BW9b8R3TZMYUxnj7etPRlG2mMreJa26tp0gm4PLJhQe49TRN90uR8h4Lj6lGD6V5meotcWHCsWPEQccfai+k617VwqylVgmGJWMSOaqX1RuiIo+nHdy9XtRct2mLS4gnHIC+Z85pKNSlzTjUFnm2Sl1vpa2XMIuT4gRBkDFN+jdUN+wSEEZBBzuEYquX+m2rl25auWvlbTv3qxJZYiDJ2+vFOyEkAg6i0GyDH2p1r3rFtwzX1sAIp2geg3EcjiTSjV9PfTat1BL2lAYXbZi34hLDkgjtRel1tpLKiySqCe+DEiWB5qJNawtbHutcR1AI/h3SYCR29POgLdGaEP9Iemv0D+FWS2zyAQIk+h/mpP1H4di5N25uUAhSwkjsAT3965u6axFpY3WkO5Ru8O8xLQcyYAx5cUB1PqSlotFgd5Z+SDIAjygRRN6ils9iCPTWaGxBNX8OKTwpHpRfTegIAUdZU9iSB+FSHqCHgMoxE81Jr7W9RDHFSYfWuWpxHZvRKFJQxDqvhVSt0rayB4IaZ84on4V0OicG1fT5d4xtFyRPnBOKA1KXLNzctx198j2zRH+uhxF5BPtP5V0Eyr2f8AuQNieq7/AJQX4z6Da0sKqmW+kg8e/nSfo/S7upcJaXcwBOWAmPKe/pVr0tqzc42n37fjxReisNZ3j5AuhlcKyPsbxrEH0BAP2pbZk5UTU8FcLoXKfpusX9PdaG8QMEN6Yp70nX2NSYuIq3DMlv4p7Sf60Dd6MwYF1ljO4DgfeluqtjcRke/5UOP1W6G4b+nBF+Z6l0P4W01tW3W0bcBIJ3ROSB5cc1X+v/Bm66zWGS3pmAOR9MQpyMQTwfWkXRuv3bAyWdBAaTO0HH2HvXoegvCASqF2AUMdv0YIAHDf1q9CmQakL88Z3KWf/Hdz+GCOxJU/nNaq86myQ5/eXOZ8O+M5xCxWUfswP1LfUsf+pW7Fo27SrbyVTCjnI7Qcz+FZ/rSqNtxlLsHAY4kKPNR6Tz3qodb6sLFv95tT95Al3MoRH8JknvH6TQ6Wrd22jWWU2rZMNc3ky0Aw5MrIPJP6zXjkA6nghOzLdpeqOURht3jafDwciY3A9p5/Kl/VeofNaYZvECcQSoEYIGee8cULqW+WAQ+xQIjJmfInPJ5qudUvXpB33GVi0BMYQEGT2wDipc+ah1K8WO9eJMdWlx1Fm4FMbADJIAMkCZ7CDGTxROvTeR8wsMR9IGf0AHuOaB/0kqFYSpABX0Bz3HP9aw9VdSCUZpJJJkk+UE4jmuYcgP5y326/GSX9FZEgM4IAwQSGX78Cub10fLi1A2mYH6x5Zowan59oqtmRIZjB3LGAqme/ED8KV6eywYMZtoTD4JgeVT5DvXUYi/cOF5nVCT+HB+9PNFowVJeSMy3aO3tXGl6bahIuKyqMjuT+sUz0zC1v+WQqFRuVwxPPA/X2oseEA224TZNai64vy43n5YOFdgSAORIUE0h13WL1995JYE+QgHjjt7Ux691Lci5gSdo7nt+FJGZiSAxUeXaps2UXxQ6leH09/J+4N1HSqTl4PqZ/SgLOmc3ETdtRjBcjA95pwRtAyOf5R+tSP4kIIH40pc3H95SfT31K51BNrva3B9pPiHB9RRPQktvZK3mwk44MDPh8z3+1TvZtB1CjkmTOB7YrVg297PAzhVgye2SPWMVaHBFASZ049ncBuIFbdOBmDgweDmnfV7d25cV2vrqLhtrlW3KoAO1SSACQO1LtT01Sw3uibuxkke+0Gn1pLOl2I374vtAZjCrPBUg8Rz2xTApYRPIA3AehXrq/ukJ4JIEczzPb2FAda6pdJ2k5E5gCe3byq09H1NrUl7a2Wt3ASBcQbrbbf9xpV1P4buKxLDeD/Ev9jxRMuRRd2J5XQn6MR6JXxDqI7HIFd372qQ/O+aCQ4OB/EZII7czWjo0Fu4uwtcYp8sqeIMtIHmMVvT6YoIutG0yc/gB2nP5UuyByBv8AaowfI0RUU9R1V5jLuZXgRgTTD4fe5dZvCWCozue4VeST5U6XpVq7DlY8hRNjolx1KeEKYWZ2+GZIPmCexpf6vEw4sIf6XKNqYN1K18khQVuBkR1Yf71DQfUcRS/T9euK4VgTJAzTDq1kK4Uku5UKVAACbRGSOTjtSgWmIAzKmZNZS+RCpqG5Z+obQE3sjbxK8feYqv6s6ZVVmYEthkE7lP6EeoqbV6kCzteN8+EgZA7gmg7+st3jPy1tPsKllGG9SpwD6iq8eUqN9VInw8jY7udaK5aLgIDJ4kQM8SadaS1eRlVkKLcICvM284neJAqr3bRQ7Z3LyaYaH4huWjNi49r/AOrEA+44NIZEfsR3E/1lt6v8ManTgXLiSjGN4IInyMcVWtf0ld0yBu7R+NH/APzTVahSly+7qexiMe1A39QTg5M4M1Mw4ZPh/wBwxjJX5Rfe0exyU/lhp4ZThlPoaI6D8RjTt8u4zG1gI+0EpHYyDitX70cd+TSa/AZowW9DGfeuh6bO4kGbCp1PRbvW7rncuqKqYgKqkcdjFZXlg0w//oPzrddP9VOb+kEsum+HEusyXBdW427a9xyY98DxYiII5zxVj6B0K2dOLQuEy+4hpEhT/DHsf0pLourv+z3EYbS6uEyZBP0kScc1LY6o9i0F3bjC7CYLAky22fScHzqT3he9y/2TUb67SvbAtopbZDqxO4EkgQp9AZGRwaN1muRSQlo+BJJO2IJCmO8hiMehNVi98SuQwdnzHgEjjMk7uJzj86Eu9fubOwaMkZB7EnuaW2T+GGMX8Us2s1A2Q4KgBRMjBO05OTOJ+32rF6paW2GdhegBAokcZJO4+Z5j+Kqlp+rk794YgjkZBYSFM9h3j2rNNcBQ+FwO7TnP2qe3XuPGNW6l70nVypddoR48YmdoGNvkCImRPPNK79jK/vAVK7n2nwhuBgmZOO3c0gsXEG5irQB+PlPpR56oPCD/ABDsBj8J/wA96nyMzeIa4wpsGF2ru3uJ3RBnjJmft+dH2+qOSwgY5Myvpms0RXJEMPPMz5R/3W9d1BdoY4IIhNmfYiZOMzUAezQEc0Cv2wSCRmTkAGePx71P+yW2hnuovoCdx+wE/lS1upETic/TkGZO0gCYMfeil1QV1KIFI2mWEARnvkyef6072C3mEnqCnid6tLUhReEHGQw/UUE2olttsbpMAkY948vejdXb+YxaQWYg5gATkwqiRme1EWgLRDsQd2JBEYABABiD/kU1PTgGiZrerYr1AD0yyGHzbkN/Kq5HlgcCfvRfTOmW2bdbKOBIdDIdV4Dg5DeVCXdRblmS5BKnbJKFSMAkzk+nlHFKuisFck3DK9lElp8gT+XpVaKLoiTMSRdmWKz8HqN4N5lZ3k/SUNlYbJOQ8wccimWt6ep8LBDbUqEJAhAD4dpBDeh9R3pFpfi02zsuQydnXuPIjzjtUg67aa2G2byk7UglwzDmTO0D1BJ9KtBStSQq4MHt3r9u8xZH8JYfUuxW2zzuAk+Xr509+HupX2QpqVBYqCqgj5jdhAH1CJPnjvS7U6035N1DaFkyJg7gwgyGHlmc8edTaTW2jo9oumQCG5NxZ4C8RmPSJ85oV+J0dQnNjY3JtToES4RaZrfzAoOCEO/O0xlT7iJqmdb6Jct6iIJE/wDBq42Pii3pitpi9wDxAgloQ8KQScx9vxqP4itF7Qu6e4CpUqeZJglMEkggCgdV/Je4zE7A0w1Ael68bVRhnAo74g1oZVFsjw8qPSqzp2QRcdN0iFtq8b24JJmVHf1OBTzo2qc3lVdMsMfo39u43NGfc1xn9LTh17+p119RogwG5rgHkqd7ABZ5JJyfWRQ1zS3Lt0Ikm6xjYMR3M+UDzq29buro7i7NO1u/cBIuM4bavcIQSB6xSdevXmult0vESFWT7kCarONcTU3cUmVnHJev3nadAv3bZ3WnQrgMQMxz3mPWqxrOllGKnBHPvV3sa5mEPfmRkFQ2O89hXFvQWboEG3dj+FTtIHY57ewovbZT/pjX9JP7gP5ykWwVgGIz5duRQ+qtFwCnAwF8qsfUOmCy5+UjpIIKOdwziRIBn0z79qUNpiiyAcHxRkH+xpl8TM0VgOmFxefpkTAH5V2/WCjFXys48z5H8KluXAPERuWYMfiRPnFR6mzDTs8JMrBxB+kCaP4tthBBI0sK0HV03EBtpMgTx/0a41VwMkCC3P2HalGq0wII4PPFcaTV7EPgBORLEnJxxRDCPyWKYk6MLboe7xNeRSYMZx6YFZQx1JGDBP2rKZ/qfcXxX6lh1aMLe8icwWBACkzA45OaW6CyA4d0+YFDBRvIgn6TI8jmjtTpWLBIIjB8gQcz9qlusEG3gccZJ8qlXJw0O5YU5/yiZtVuLM4AbjHAOO3rR+j0Rcm3uXeBM7hkeQ86L03S96Dd2JjAwTmY7+XeoOqdLK3SWZYZRIAAYRAGBiT9q33FY8Qanmwsos9SYp8vTtadeDuUqBJnzIOM+f8A0JpdIxDNG0jv29Z7yKY9L6GpZV+W7BmEzvHhIDBpwsETwaI6/YugfLS2ERVB5HYwSO/JoqNRJYAyHS9NmWlyYyYEfnU+p+FLpJKNvhZKjBx94/w0Bp9JqG8AVmmYgSSQJ7CeBxUOj6zctuNmWHfj/PvQqJpB7uMk0Fxc3CbQXPhzAiTHlxXZ6iiz4hcdohzntJ3AA8DEg1Yx8SKSqlVLE7XWSCTEkjIXnETU4ay4uG0g3oVlWGfFwZUHHej9hGNXF+4QLIlasaiyG4KHbO/adue3nz611puo3dwXkMYLAFVUSJgHzkc4qy3NKdtwmzG0gclty5yByB2jE0m/aLao25fl7TKwHJZZyRmYmO49KP2Qp3ND3Adfq2+Z4T8stMw5iRzvWMYjI9KW6GxduKRanbgse0/2E1Ymtpc/eIqOmNzMx3bj2gkCM4EnntFT9O09z9p+XuUBCCVVYBUwdskRIkd+9b7NnX94XuCqibR/DtzJZgM+cSOTyZ9aYaf4bEF2YFEUmVEx3xB3TB8qWr03UftFxLrbdu5pIJDjkQQDOPPic0X8KaO9ZuO+5vklWENPibEc8+9eTGvKiJrseFgzjSaLS3CwtlnubSwBhWYekiOcVHqNSBp2/clXLBdpfkQNxBEYHeB96JdntrcW4yKw2m267dx3ZIiJiB3HftNVfXtfuPukYXaduPUzHeabxUeJgAMbXOpW3trLBVClXVvETBkEHnk4EDiudJr7KoJld24t3nkDMSufSkI6bcYGQAB7z/zQb7mgDET5eZ7duaGr7M01WpbtRb07hmDjdtVQMyACP5Y5AiI4pM3XGDShMLIXyHIn8CcetR6PRnAIBPYkT6/rR7dPCDmO/n+gqZ8iAw1GtQoKgZbn/ssKFDEwDP8AFAHYmnul11vTXUv242hgWIYE7e4G4HMedU/T6hZgAvnnBg+0TRtzRkmbjjaFnaJB++I/GkZPzDDVQgPiQdxx8a/EZ1upDr/61UKuBMTJ3bcLmlemu7FbaCZHYZAzP/flQmh+rCkz5GceoB4rYvfLIYboLcGRxP8A1RZCXb5QsdKlDxGnSQbYZmkArt8QBw0TAJxjv6CotNrbSXBkmIH8W7GQI+nmOfOuNZ1Uk5HhYk4AifwoO3d2HeiMzzJ7kf7iIxHnXkvlY/pDZea3PQOrQQAWG0gAi4n1T/KwOD6R2qs9X0ZtIxFz6SCtxTOP5XHmOxPNJv8AXbl0bGfBOO8TifP1q4W71sadHuKzyoTfs7cS3+2fPzroHjlJ8VOZRw1W5VOo9RvaxAl1i2wHaAFC55I2jkwMmliWwtrZv3EDg/lg0/6l8OPZQ/JaUOfUd8R/nNIU07BARtLbgYIzjjPkecVM4YEhj5lCENXGdaS7be2dwi4MA9v8xWEkiDwmAYGZzz3o6xpWG4OQZzxj7TUFzSbrhSVBiZI7fbvSQ4syxQRWoA9oT2/z3FZRz9Dgx4j9xWUfur9zeDfwxkD+9ba4A8RLSYLASRycnt29qPsaYMu64oJ/h859Y7fnVY6MtzcHYQjOYxgkZYDParNrbGouofkMisTwxAMf7WJipc6EZAoI35m4WHt39RdZ1RS45uLAjwbWESPcd/xoi3oBctF3ks0HbBkknsO/lVet6raFkHwiGgd+8z3p50Dri3sOIFuCpySMwPXv2NUDFW6icmUnUbadEs2h8ncXY+JCTjkFoHlx6SaD+JrDk223FZB+YEkALI5nJkgGt3g4u6i+zhUEkMWC5fhV5ZiR2A7Z86A6HoruvIRJZ1BJ8SjwgkkksckcZ9KcCzDUn4C7Mg0+uuWydu7kGATEf9dvWrdovhRbtu3dVVtOzAy8eGIJxxBHHf8ACqN84lj4uI9zH61dfhjUXblswokkId7QjAe+BAmiwAcqaDnBA+MF+IembdoNk3S4O5xMSGJXaNwKzwRxmp9B0sGwiKotuZZlBY7gDtYNB3SvYT2NHdItrqLx+fCrbuKbaE4u21O1hGAUMDtzQSdOu6PUWxblzdDjkBZJ8KST4VHM9yKoOPz4ieXQ8xh8L2nHzg2LVyAq7pMyVZpBMYgHNDLpzfuKjWyotbtp8ihhATMkn1HqKg0uvvOlyQqsjyrFSDBJ3kg+kQI70a2oJszcfbceQGt+E7EI2ggcGBBjzpoAIA+os2CTKzoNbqU/dhSRvHg+WApiScAcbRknnscGrVpupKLzyu1yoZh4/rAztnEeIDHkKB0OotWkWJYI7QWMFZOBLZPlnzPnS3qPxgifMxvbMwfPsZ9hisQcfM125aqT9U6gthGBZ5dtxzLA7dg8s7TJHnHMUpf43aQYMKwIEnMCCSBhpEGD/aE2u63cv8qqrBwOYx3P60R0zTAgyJ49iY/Sp3yEHUpQLW5zrOoXtQ2JYHIEKByfSfeglV1JDbRPbHP2p5ct7uRn0xA9qD1dgMByI4MUJ+UPnQ1Oun2vGAW8P9fT71Nr+mFWJCEg5wfz/wCaX6ZLjDwxtGORz5GaY6TU3FMMsiPsPITUxu6uF4siDLduIp+rJ4An1mTXFpb13lG2jluB6SaLt9R+ZuWIgnBaJE+R8vSpG16fL2KPw8K+/r96WSw/27jginzqSlBYA2mGOd0CPyMz9qgZ2uEeORMnGfufzqIa1fl7tw8MDaxJieeR28qhvasCHUEznhYnvMVgxk/zniwGjLP8PaHTO2xrvy2IPiUcHmCfKkXX+l3VHjOAx2NMhxxgj9K40UOwVIUuVAyRkkDsce9EdU1TrduB95ZXKlG4BGCwjwn9aNF4rdbvuCSeVA6knSLAuoEZknmBgj/b2JkCTn8KI0OgTxixcKtcJQ2xMOhktLMQYxwZn7ULo7tsMlydrNyojvijU1qgqwtbflhiuQMtz748+O1GhUj6gsWBhmk+Cvk27mpuhdqjcLZP1QCV4xtE8TJzQS9WYKty6GG8Ep9Xi2z4lH0bQwjB/hGIrm78V3dpRD4M4YSdvBnNb0epF4WrKWbS3UDn5jxtjLszEkzCiI/AEmqAydIf7xftsAS4kS6N22OrRduHcELwQCYMCfFu59pxnEfXbK/Ubn71B+8UQApAEbYGczIqa9qVunedgvgEEgsMAjaydgY8xwTS3rnWlI+WASyiCwiC0AE8SSfWsNEUIAsEXIX1wYAMIDDkTg1pLIFwEcrjJ5ml9u+23jiCJ/zyrvRHcD8wGJ5jP2NIOPiJar3GjdZgwRBHbH9DWUMdUy4G0gcEqJ+9ZSvaX6/9/aO5n7jTq1mQok7EJYLOBPMDzMDNK7zFUTxTvJx7dif8xT/XqHB2qUOdysCG9MHjFI9SXNjaCB8t8ZEmaxbvifBk6fjqTNqjftG6uwBTDoEA9j5RWvhzV2kvvbYRv8JP6RUQvBLLCCC0L+J5NL7AKsysOTkn7H/PQ07Hq/qZkHIS5da+FLb7SLi5x4sE/hS/S/CYtuwuXvkAIx3Ku4k9l5HMc0ToOo2iwu3Utvb+k27jMOMyCpBnH50Rphaua/8AfKblh0ZVCNlWYAIQxYAFT/NimrX+3X7Saje5nSPhKFGpDtcCnxACdinBYtP2iKsFx1tKgVodrkeLChREQRkk+sQarLv+wWnS7AcE+HeCSwxiP6Ug1fxRcZQAm1plyByMRjsePwpiMBtRvqYyljs6lu+IOpacM7XAu9iqgxOwKZxBxJ5MSQI7mlN/4ptXLq72MiPIowmWkkSQRx5VVF1TXPDjuc/UY9TUd9jtAEERHmR6TW2x7nuCjqPdf8RAXWNkCHHibxSxJ3SZMGOPKBS7V9Yv328JgA5C/ljsKI6D0gOYcOWGRER7Z4qxpqrFoGFYKGCs4Q7QzcBj5n+leBvqC1DxKb1EOXfOwMZ278TjvGY/rW9Fa8Nze08Z8zmZPNMviNSbilgAIJx98mg7LDayjvHPAr3I9T3EEXN2dWu4CAIxVmsahQsfiIEcmI+0VXE6a3zZkBUE/wCetd3rtxY2ExEic4PepWUMfjGDrcbdQuqzKAYnv6edCnUy87htA74GMAxn3oNbJKgkS054j05Nau2jgQRPMEH2p41oT3Ga0dgb5Gee3rRy3AXjMgHsR3FBW9SbeIEjzBj9ea3Z1LOxPO0QfTypNEtZjbAWb16iSWJczGAMAHAkf8VzZ0lttp3kieCD/Q/pUb6y0JwQ8nI9+KktKjISxBOMAgRzgzz9qIggeZq/LqQ6lUZoBUQOZ4j3rTWXdJkETHaPc+VdX+gxlTu8O4qORxn2rjSEhPCY7EVvIcfiZhX5fIQvp1hVIDtgmZ7+po5rru7vcY3CDuwZEYAmee1IreiZixDCBlh5Dz/GnfRdHbKC47eETg0JW/My63UcWnsXYY6SHP1C2SFJHBHlOMe9Vm/Ze20XN3ocx/x+NW2z1qy1v5YZlYkAEc+/tWr8W/3ZZrxPO4CM8RTmUVdxCuQaqVZQJEYkc1xqbERmJ9KtIs6beUMJtAwx5I5zQPVOghiNniEfw5FJGN7lP6hONGVZdRDFWO4Y8Qk/hUckD6vsTRuq0OxiCGQdpzUSgbSDx3I/L3FNuoIAIsSJNaIO7n+v9q1/q5UQ2ZPnwO3FQ3LZiVIPAKjnPeKgu3tw/TH9aYManxFl2XqPE15YA/M5rKrYvRjxfjWVn6eZ+onsnX7yvfe+bY33SJUMewCiPsKofWiTcWBGDyYEmcU+TrJYMQCpMxIyP7UpPTfmEs7KMGCTXP8AdvIWbQlSYiErzNLds2ygcm5jIEhQeVBJ586H12rDXJUkAjJ5/L+1Ra3TqkF7guFjMDkBeJMd67TVqT4FZDgidpjHEmccU4IB8hv/ABCLa4yEaRicYUH6iRB9a7sKyOVtsSYJwMY8qk1F4GN5GAIA/LAHlXFnUmBsbZ6+f5cVtkjcCgJDqlYeNzunkmZ9Oe00GitcmJ3HnvIopMkBzjMkzE8x+tTtqmtqCF2scqePD6R50wEjruCADFzWiMbDuOMjyx3ovR2PLkcQJ9/wppqry3bCiB80iS24895n0HFJza2EDxSY3H0P+CsD8wR0ZpTiY36N1Mhtu0ksRjgiP6Gn9kNsO4qUu+JlGCrKYXdOCYzNUTSa9rN3cc9p86n6h1S45CloHkI+1OUcTJnWzHfWxZbaUZndp3gxiOAO3FLnuDdgAYz2BgRHvWtF0k3bck7RPf0oHU6SG27twkZHFAFtrm2oFQl9SoO2cA8SM+hI596384gcgj0jHpRmh+HFKl3OMHnmmum6fbOku3xaX5dllVyWG4k+QnPb/mmAAfjFlhEdtZQtIEHz86hN/wBRj1qxIumv2wFgHt5iqvqdOEYgng/5xRURMBuSXNQDAY8eoxWxqQoaH8LQDEduOKCeyCRI85z6VGLSg/Vjyz/avcR3DutGdhgS09/+6k6XeQON4YgeVcXFSDMnmM+uPyrqwnBER+eORQsNbjFAJoRna1m24rIGG0nkHKnt/nnXY0m52KeEfykgn2rqwoYHaPFugNJ4Papdfct2mksQwEbQAZI9QahLbpe5bx1Z6gw1M23QgKQPufes6bYVlhn2qAT9/Kl2q6oX4AGeYyfftVi6X0kXrYIMHOe0U8Yz1XcmyOKjjUalbehtWiVZ7W64pAE/vMwSBOPWqrd6ndZ8Hxce1WjXaqw0m3bW3tQK23gsBEgGqhqLbK4BOOcjmmZBuIQ/cONtYBdhI5BzPvFE674rDXlOmsrplCBXVWZlLAmWXdxIPHpTT4V+GberW987U29N8tZG6DPPmRgRmM5qpWtLvO3dAn6j5cT7UvHyUX9xzkHR8S49Ki+p3wQJliRn0jzpd1H4Ldd1y3AT/d68RSromoZL7W0bHEjgx3q8jrgs2wjES2JORPmavRVcU05bM2M2nU8xu6VrTw4g+fYium+UsMRPeAZA+1XPrOh+ZZdCilkEhlGD7GqOlqYGJHJ9O9JyLxOzK8OXl4hZ6WhzsfPmaytiy3a4Y9zWVPZ/i/zLK/4/4j2Aixugxml2o1BUc/nxMYplrdGquu47p7CgRprb3JPiOAF71FiK9mOe+hAbBTfIG5z2zC+tM7HUEB+gEHg4n/iudZ0p1V4XYozJxj75pPpUaCBAjOcE9sU+lyi7ivwNRjqNOXJZTHp7ZqNboX0AgCRyeTUq2wNsnEEn09DFA3LR8R5M/b/itUXozxHmbsWjfvKowCeJj3NcazetxlAjgKAQcUZ0NFkMDBU89s4reu0w3NtGTHizyeTij50/HxPBbWK7etXYZwxPM5/tHp61JrNQeV8XH4Codb01lYkkf3jyqOwhOOY/D2p9KfkIuz0Zr9oYzIhe47VFc+vw8GPtR1zQtE8gdhxUJsyDCmQJ+3nRBh4im/eaN64mAWI9CYjyrq1e59wY+9d6VJ/iIPvW71soSI71nIXUHjq4/wCnq1+wVRtpUYEjNHfA/wAN2r13UJrFv+G0TaFnMkEySeCeIBxmqtpNc9nK8969C+HPjbTrpEMm3qZIuExtIzxJ9u2IOadjCkxT8k8SsfDvSyGD3Meh7/2pV1a4E1DdxJ8v616Bf6lYf/1KoBGe5nOa8219rc78nxEe1a4VZmK2YmdWgXbHr+Nd7WUx5eZrrR2wv1GPPj/v70PrOqF5GIHJ7ntU9kml6lwVQtt3I7oABnJPFaQ7UBIM8jyqOyodoE8dx3+1EJcaQgO7HlWnUGh2JMOo3ShkgA13a0gYbndQBHeT9hUFvcSVwAK5QjIgSO/50uvrX8odjzJ9SEOLYmP4j39QO1W74KugWGBBPMj+gqgDUEHw4FWf4X10ALPJnNOT4EXJ8x5rPQPg3plofOtX7e+1eyFMBlYcGZ4/T70r6+bVxGspZBFgj5lxVkgeZIH6ntROivy+4Fj2J7Va+i3VtW7ttSoN8Q0iexH6E1cqArSzns9NbyjdU+DLToG0t7wFf/2Azu9OP+Krd34FvqguuCLZ/jHB9POvStd8ONvRUgIAZMeXEVLo9Hduac2Xf93Jgdont+tB+mWzQm/qjqzPM+htbsucLnGeTRyp8y3dW1tYsZgjP2NNfij4f/YNWl3QEuuyHFzME4aOPy4oDoKXjdMoVUyxb1JnEUtFI+LTchH5LLB03cNJF1QjDEeYryjqygX2CfxNFen6+2bdl3LSRMZrzC4CxLGJY963OQKE30qkkkToadV8JJMdwf7Vuhv2de4NbqWv3l9H6lqu9NuXtQotgAIMMTirJ0H4YFiWYKz4hvI+lb6ebaS6SfMH8oomz1KXnIx+VfMZ/UZWHBdCdFUHZin4z6BfZBeWWtj615iO/rVTdmkcMDjjPsa9ZHWEa0+4iIMj3HlXlOosPvO2AsmBVP8A87M7qUcVXUXkWjcK0KIoP0ln8zUGoCiQzKMAR3qV9Kbgwu0rAkdz6VE/TdqwwHYz3nvNXArdk7nrvUg0CC2xJzPAri3r3JbMDIH9BWX7gbf4ogeXJiAKi0nTyhndIYCY9eaoobLdxfIg0Jq7oCSCSTGTPFRWrmJPY5FWKzoS4mMCiNF8NqWBdMNWozPqorIyqO4nN07CRgEfT50FaIYkOMGYI7f8Vc9b0NExMCgtT0MFfB96zi63Yi/cQiVRtOUyMiorj7rgzjv5VY16GQ2fp70u1OiUHFauYXR7mFNaixbvM+LyrgWBy3HcUcEAO2M0cOhG5Axmmht6nrAG4ks6xkJ+WSP7UYL5I8p5q02/hQJACye9C9S6MYG0fajdG+otcq8pVdYCzGM9q60GjUmLhYKR2E57c1eNH0Fdkso3Ur6hoTu/dr+Vayuq0Jq5UZtyq3bsvjwgcQPKu1uELCn1JzPt7U2v6ByuV49Kj0/THP0rQc9dR44/cDa1cuAGIiuLVgid0j1q4aZLdq3FwiamPTrLgDKk5EgifXPNaAxFCov3V8iUAd8+ddaMsGGTzT7qPRQrFY9jUOn6dHNC2YAEGGE5UVl46Kh+RCmd1N+nX0s3YLFvfmkPw/r1ChJgirFa0yEZOSZmuhgIKAicvOCrENHPXetH9nIskbzxP+cUr6D1V/mHT3SG8MhgI9PM/rSzU9FYXNyuTkRngeUU3vbEAmNx5qgWTZkxCheIiD4ntN+1Kbl0JYAOfX+EEnA+9EdE6mHVs+FGIDD+IDg1Dc2bm3eIGcGgyQh8BCjutJLcW5RvHktQn4r1afIIBgGvM9RZAmDMZPtTv4q6wJ2VWVaVPlUmQl25eJf6dQgrzDU1KwPD+dZQqPArKVwErsy3W/iVbSwok+tcXvid4lFieZpdr9GsggEAHJruyiswANc72cVcqj+REITVPcUs8+kVq7dVgMHd5DvTXVaqzZtDxAtiBScNvAMRJ5kRH968o81QnkYnUaae54S3lAMe1AveLkEggHj8aO6bpcAq0jP+H1oPqdoq4EceVKTjzIjSPM3qtGkCBkn8qN0ejAUbuB2pWl/x+LjtTvTX92QrFR37Cn41NgGS5mrqFyJHiAXyplc1EIsHPalXQNPp7l66dWYAA2AlgD5kbe/GPWk/UtebchWJAJ2zzE4+8VeMnFb+5EU5NUedQ6kE+vJ55qNfiC3GFj/POqdrNfcukS33r0z/AObaZuk/si2CH+WEyF2Bu7gzJM545rPcqyTU04etXBdE6XAYihNV0K05wM1WD1f5bQkz3o7pXXdzwxwaJMquByWLfGyk0Yfp/hlEJYZ9abaTTKqEnntQ2kVg5zKGidX1y3ZSGFWIqgX1JmLHXcZJ8KP+wJrBeJeRuTttnaRP8w5pYdOwO4xHl+VAf/PkUFB9PMZimeq/8o6Ky1p7KljDBgiwyAgfzYJnH40xSh8zGV7/ABmtTxik90s2os2VO03WCz6nj79h70m63/5BN12ZF2hiTHlP9aTj4id7iOTDIwZSOQQZBpOVweo7HjI7noXXeiXunsVvDcjCUfH3BjEilml0upbTNq1RfkruxPjIX6iB3A/oab/FHXzqunrcvXgz+HgKJJ5AC9+/2rn4T+NrFjot/T3tPcuE/NG4LNtt48O5p8EGgYAN+1QlBI/eLfh3oC9V1Sr8z5SrljAJMZCgHBJjvij/APypqWbXLYDKRpwDuB8UuAdp8oj6R50J/wCNjp7m5Ltz5bBREOE3eeT5eXrSbrGusW71xLbbwGID9z6k96ByfasdmMVR7lEXUDudVLEA9qM3puiPqEj3qv2LPzLkjzzTjUW2cqI2x39K5uZQWFmdDD8RqDPqCpkA880TpPim4hzkUu1twlwF+nFcXOnv2Oe1OxnhW6g5FDnqXfpvxerYJg0X1LrqhZYj0ry97boTIgiiH1rOIMkVb7zgSP8ASKTYjPqfVDcfeGK1C+vb+afWhiGiAtcpY2zuxUpN9mV+2qDqD3dOzkljXCW4MYogXIB3Y8q18qULTzR8j5gqu7qQEelZURtN51lMr95tyxXbJIIJioX0zJEDxdsVM18yO+aLPUWJHHh8v+a5w5gWBqUfHoxM2hus8sDiiPksogqRPFG6u+zNuGOMV3pLjtO6SPXt2NEWciyJ4cR5hXRrzW7ZxRGrglXInd9Xp/grm1rrAtfL4cHOewoXUdSEAfb3qL23Zy3GM5Koq5x17ShSrKIBo3pPWNqBMe9A9Q+IQyKBbA2YMmSd3kPsaX3VByuD78VXhXIgHIbicwR+jHutQNkc1W+oFog9qZaS8QufwoHWPu7c0Yvn1USq67irTgs4H416X/8AjPV/6eNSu3b8sv8ALJPzNsTMRExmJrzqxh4Nehr/AOTtcNF+zKE27Pl/Ng7wsR5xMYmqG4E/P+kymr4zzm5dKn3rek1BRwa1qpNb0OlLsBRiqi3WegaPUbrQYHP51XPijWNMU90o+WoE1UOvX99wwcVQ5+IEjxLyfUS3L5zXATvU6L6TUgtcnaTQ8gJSEJO4Lt7DNYqfjUu/OMVw6wZnPetueK7hmluAI27J7Gr38NfHiW+lXdE1qWYXAGkbSH7sOSR/QV5upg0akD1oCSllfMMKrD5DqS3H2HaIMih1tiSZqNkIb386xPqg0IWhNZuWhC9HrtjSPvT97quAVf1IqtWbIJ4o5L+0QB96nzYwxsdxmNyBRjjarEOomMH+hrhEfeYyOaCXq7JaP8x49qG0Gpu7gFYy3f17zSBiajHllsRjrbZZZZfc0vTTA+JTgdqsGqdjbIfJI7UptN2GIrMTnjKDjuYrzxg1F1N7ipmD5UwVZEgQKH1mlNxQZnbWow5C4rIKWole8136u1dm4FEc+lYyEGhXk1cAD/KSg1MZB5msqAtWU7iYvkJatQ21sVF+1yINbrK5q/jLF+5LoJuXNp+x96Y9Yt/JVQp5xNZWUh3b3lW9RyovAmpVnQ7jmZke80Xbt78tHlwK3WVa7kCThQTCrOkth/3hLAx+Uj+tDay5DeHifLny+9arKWjMWsmGyLXUm0+txmoLj59Kysoq3EL3MsqpYiPWjv2sfRwKysoHWzuULoQF9LMkcUfora2xurKynYTZnM9QfEG6h1kmYpP83dzWVlO72ZuMAdQm3Z2iaibWPu5isrKBPlZMpPx6m9VDQVUA9z51BbYEwayso16mtppHcteKiQu1aysrxPUGgLgl45zWW349a3WU2tSfzJrDHdFMXX92T5VlZU2TsRyH4zvTWg4g11a/dMIFZWUojxPKx5CN3bcAQccRQd7TCZFZWVEp4mhOlerm9PqMR2oXV6kgHbgVlZVCqOUkYki4qu3jMmh7jzW6yugoiZx+zVlZWV7kYPBZ/9k="/>
          <p:cNvSpPr>
            <a:spLocks noChangeAspect="1" noChangeArrowheads="1"/>
          </p:cNvSpPr>
          <p:nvPr/>
        </p:nvSpPr>
        <p:spPr bwMode="auto">
          <a:xfrm>
            <a:off x="793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ttp://t2.gstatic.com/images?q=tbn:ANd9GcRwLJ8iXy4Iioi_kkkOQcD8qUsXTjwn2MtbzAzUbdbX6F_6C3Gyjw"/>
          <p:cNvPicPr>
            <a:picLocks noChangeAspect="1" noChangeArrowheads="1"/>
          </p:cNvPicPr>
          <p:nvPr/>
        </p:nvPicPr>
        <p:blipFill>
          <a:blip r:embed="rId2" cstate="print"/>
          <a:srcRect/>
          <a:stretch>
            <a:fillRect/>
          </a:stretch>
        </p:blipFill>
        <p:spPr bwMode="auto">
          <a:xfrm rot="12420000">
            <a:off x="5473295" y="655896"/>
            <a:ext cx="2667000" cy="3268079"/>
          </a:xfrm>
          <a:prstGeom prst="rect">
            <a:avLst/>
          </a:prstGeom>
          <a:noFill/>
        </p:spPr>
      </p:pic>
      <p:pic>
        <p:nvPicPr>
          <p:cNvPr id="19464" name="Picture 8" descr="http://eagainst.com/wp-content/uploads/2011/01/exxon-valdez-oil-spill-photo23634.jpg"/>
          <p:cNvPicPr>
            <a:picLocks noChangeAspect="1" noChangeArrowheads="1"/>
          </p:cNvPicPr>
          <p:nvPr/>
        </p:nvPicPr>
        <p:blipFill>
          <a:blip r:embed="rId3" cstate="print"/>
          <a:srcRect/>
          <a:stretch>
            <a:fillRect/>
          </a:stretch>
        </p:blipFill>
        <p:spPr bwMode="auto">
          <a:xfrm rot="840000">
            <a:off x="319765" y="3175307"/>
            <a:ext cx="4457700" cy="3190876"/>
          </a:xfrm>
          <a:prstGeom prst="rect">
            <a:avLst/>
          </a:prstGeom>
          <a:noFill/>
        </p:spPr>
      </p:pic>
      <p:pic>
        <p:nvPicPr>
          <p:cNvPr id="7" name="Picture 18" descr="http://i.ehow.co.uk/images/a07/7q/gj/solutions-prevent-water-pollution-1.1-800X800.jpg"/>
          <p:cNvPicPr>
            <a:picLocks noChangeAspect="1" noChangeArrowheads="1"/>
          </p:cNvPicPr>
          <p:nvPr/>
        </p:nvPicPr>
        <p:blipFill>
          <a:blip r:embed="rId4" cstate="print"/>
          <a:srcRect/>
          <a:stretch>
            <a:fillRect/>
          </a:stretch>
        </p:blipFill>
        <p:spPr bwMode="auto">
          <a:xfrm rot="-6240000">
            <a:off x="4876478" y="2536559"/>
            <a:ext cx="3352800" cy="40324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839200" cy="609600"/>
          </a:xfrm>
        </p:spPr>
        <p:txBody>
          <a:bodyPr>
            <a:normAutofit fontScale="25000" lnSpcReduction="20000"/>
          </a:bodyPr>
          <a:lstStyle/>
          <a:p>
            <a:pPr algn="l"/>
            <a:r>
              <a:rPr lang="en-US" sz="11200" b="1" i="1" dirty="0" smtClean="0">
                <a:solidFill>
                  <a:schemeClr val="tx2">
                    <a:lumMod val="75000"/>
                  </a:schemeClr>
                </a:solidFill>
              </a:rPr>
              <a:t>What is a watershed?</a:t>
            </a:r>
          </a:p>
          <a:p>
            <a:pPr algn="l"/>
            <a:endParaRPr lang="en-US" sz="11200" b="1" dirty="0" smtClean="0">
              <a:solidFill>
                <a:schemeClr val="tx2">
                  <a:lumMod val="75000"/>
                </a:schemeClr>
              </a:solidFill>
            </a:endParaRPr>
          </a:p>
          <a:p>
            <a:pPr algn="l"/>
            <a:r>
              <a:rPr lang="en-US" sz="11200" b="1" dirty="0" smtClean="0">
                <a:solidFill>
                  <a:schemeClr val="tx2">
                    <a:lumMod val="75000"/>
                  </a:schemeClr>
                </a:solidFill>
              </a:rPr>
              <a:t>It is the area of land and waterways that drain to a water body.</a:t>
            </a:r>
          </a:p>
          <a:p>
            <a:pPr algn="l"/>
            <a:endParaRPr lang="en-US" dirty="0">
              <a:solidFill>
                <a:schemeClr val="tx2">
                  <a:lumMod val="75000"/>
                </a:schemeClr>
              </a:solidFill>
            </a:endParaRPr>
          </a:p>
          <a:p>
            <a:pPr algn="l"/>
            <a:endParaRPr lang="en-US" dirty="0" smtClean="0">
              <a:solidFill>
                <a:schemeClr val="tx2">
                  <a:lumMod val="75000"/>
                </a:schemeClr>
              </a:solidFill>
            </a:endParaRPr>
          </a:p>
          <a:p>
            <a:pPr algn="l"/>
            <a:r>
              <a:rPr lang="en-US" dirty="0" smtClean="0">
                <a:solidFill>
                  <a:schemeClr val="tx2">
                    <a:lumMod val="75000"/>
                  </a:schemeClr>
                </a:solidFill>
              </a:rPr>
              <a:t> </a:t>
            </a:r>
            <a:endParaRPr lang="en-US" b="1" i="1" dirty="0">
              <a:solidFill>
                <a:schemeClr val="tx2">
                  <a:lumMod val="75000"/>
                </a:schemeClr>
              </a:solidFill>
            </a:endParaRPr>
          </a:p>
          <a:p>
            <a:endParaRPr lang="en-US" i="1" dirty="0">
              <a:solidFill>
                <a:schemeClr val="tx1"/>
              </a:solidFill>
            </a:endParaRPr>
          </a:p>
        </p:txBody>
      </p:sp>
      <p:pic>
        <p:nvPicPr>
          <p:cNvPr id="5" name="Picture 2" descr="http://www.fergusonfoundation.org/btw/graphics/watershed_anim.gif"/>
          <p:cNvPicPr>
            <a:picLocks noChangeAspect="1" noChangeArrowheads="1" noCrop="1"/>
          </p:cNvPicPr>
          <p:nvPr/>
        </p:nvPicPr>
        <p:blipFill>
          <a:blip r:embed="rId2" cstate="print"/>
          <a:srcRect/>
          <a:stretch>
            <a:fillRect/>
          </a:stretch>
        </p:blipFill>
        <p:spPr bwMode="auto">
          <a:xfrm>
            <a:off x="0" y="1524000"/>
            <a:ext cx="8920916" cy="5334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Wells</a:t>
            </a:r>
          </a:p>
        </p:txBody>
      </p:sp>
      <p:pic>
        <p:nvPicPr>
          <p:cNvPr id="9219" name="Content Placeholder 5" descr="overpumping_e_.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27463" y="1600200"/>
            <a:ext cx="4864100" cy="4064000"/>
          </a:xfrm>
        </p:spPr>
      </p:pic>
      <p:sp>
        <p:nvSpPr>
          <p:cNvPr id="9220" name="TextBox 6"/>
          <p:cNvSpPr txBox="1">
            <a:spLocks noChangeArrowheads="1"/>
          </p:cNvSpPr>
          <p:nvPr/>
        </p:nvSpPr>
        <p:spPr bwMode="auto">
          <a:xfrm>
            <a:off x="457200" y="1295400"/>
            <a:ext cx="3352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3600" smtClean="0">
                <a:solidFill>
                  <a:prstClr val="white"/>
                </a:solidFill>
                <a:latin typeface="Calibri" pitchFamily="34" charset="0"/>
              </a:rPr>
              <a:t>Why did the well go dry?</a:t>
            </a:r>
          </a:p>
          <a:p>
            <a:pPr eaLnBrk="1" fontAlgn="base" hangingPunct="1">
              <a:spcBef>
                <a:spcPct val="0"/>
              </a:spcBef>
              <a:spcAft>
                <a:spcPct val="0"/>
              </a:spcAft>
            </a:pPr>
            <a:endParaRPr lang="en-US" altLang="en-US" sz="3600" smtClean="0">
              <a:solidFill>
                <a:prstClr val="white"/>
              </a:solidFill>
              <a:latin typeface="Calibri" pitchFamily="34" charset="0"/>
            </a:endParaRPr>
          </a:p>
          <a:p>
            <a:pPr eaLnBrk="1" fontAlgn="base" hangingPunct="1">
              <a:spcBef>
                <a:spcPct val="0"/>
              </a:spcBef>
              <a:spcAft>
                <a:spcPct val="0"/>
              </a:spcAft>
            </a:pPr>
            <a:endParaRPr lang="en-US" altLang="en-US" sz="3600" smtClean="0">
              <a:solidFill>
                <a:prstClr val="white"/>
              </a:solidFill>
              <a:latin typeface="Calibri" pitchFamily="34" charset="0"/>
            </a:endParaRPr>
          </a:p>
          <a:p>
            <a:pPr eaLnBrk="1" fontAlgn="base" hangingPunct="1">
              <a:spcBef>
                <a:spcPct val="0"/>
              </a:spcBef>
              <a:spcAft>
                <a:spcPct val="0"/>
              </a:spcAft>
            </a:pPr>
            <a:r>
              <a:rPr lang="en-US" altLang="en-US" sz="3600" smtClean="0">
                <a:solidFill>
                  <a:prstClr val="white"/>
                </a:solidFill>
                <a:latin typeface="Calibri" pitchFamily="34" charset="0"/>
              </a:rPr>
              <a:t>How did that affect the stream?</a:t>
            </a:r>
          </a:p>
        </p:txBody>
      </p:sp>
    </p:spTree>
    <p:extLst>
      <p:ext uri="{BB962C8B-B14F-4D97-AF65-F5344CB8AC3E}">
        <p14:creationId xmlns:p14="http://schemas.microsoft.com/office/powerpoint/2010/main" val="1515000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t>How do you humans affect the aquifers?</a:t>
            </a:r>
          </a:p>
        </p:txBody>
      </p:sp>
      <p:pic>
        <p:nvPicPr>
          <p:cNvPr id="11267" name="Content Placeholder 3" descr="F:\My Pictures\pictures3\water tables\aquifers_e_.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828800"/>
            <a:ext cx="5295900" cy="4724400"/>
          </a:xfrm>
        </p:spPr>
      </p:pic>
    </p:spTree>
    <p:extLst>
      <p:ext uri="{BB962C8B-B14F-4D97-AF65-F5344CB8AC3E}">
        <p14:creationId xmlns:p14="http://schemas.microsoft.com/office/powerpoint/2010/main" val="155792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Texas Watersheds</a:t>
            </a:r>
          </a:p>
        </p:txBody>
      </p:sp>
      <p:pic>
        <p:nvPicPr>
          <p:cNvPr id="3075" name="Content Placeholder 5" descr="exhibit10.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447800"/>
            <a:ext cx="5410200" cy="5110163"/>
          </a:xfrm>
        </p:spPr>
      </p:pic>
    </p:spTree>
    <p:extLst>
      <p:ext uri="{BB962C8B-B14F-4D97-AF65-F5344CB8AC3E}">
        <p14:creationId xmlns:p14="http://schemas.microsoft.com/office/powerpoint/2010/main" val="2782874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Trinity River Basin</a:t>
            </a:r>
          </a:p>
        </p:txBody>
      </p:sp>
      <p:pic>
        <p:nvPicPr>
          <p:cNvPr id="4099" name="Content Placeholder 3" descr="Texas Trin_highligh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371600"/>
            <a:ext cx="5219700" cy="4805363"/>
          </a:xfrm>
        </p:spPr>
      </p:pic>
      <p:sp>
        <p:nvSpPr>
          <p:cNvPr id="4100" name="TextBox 4"/>
          <p:cNvSpPr txBox="1">
            <a:spLocks noChangeArrowheads="1"/>
          </p:cNvSpPr>
          <p:nvPr/>
        </p:nvSpPr>
        <p:spPr bwMode="auto">
          <a:xfrm>
            <a:off x="228600" y="32004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mtClean="0">
                <a:solidFill>
                  <a:prstClr val="white"/>
                </a:solidFill>
                <a:latin typeface="Calibri" pitchFamily="34" charset="0"/>
              </a:rPr>
              <a:t>Source: Texas Water Development Board</a:t>
            </a:r>
          </a:p>
        </p:txBody>
      </p:sp>
    </p:spTree>
    <p:extLst>
      <p:ext uri="{BB962C8B-B14F-4D97-AF65-F5344CB8AC3E}">
        <p14:creationId xmlns:p14="http://schemas.microsoft.com/office/powerpoint/2010/main" val="1505294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Trinity Watershed</a:t>
            </a:r>
          </a:p>
        </p:txBody>
      </p:sp>
      <p:pic>
        <p:nvPicPr>
          <p:cNvPr id="5123" name="Content Placeholder 3" descr="trinity_watershe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600200"/>
            <a:ext cx="5715000" cy="4929188"/>
          </a:xfrm>
        </p:spPr>
      </p:pic>
      <p:sp>
        <p:nvSpPr>
          <p:cNvPr id="5124" name="TextBox 4"/>
          <p:cNvSpPr txBox="1">
            <a:spLocks noChangeArrowheads="1"/>
          </p:cNvSpPr>
          <p:nvPr/>
        </p:nvSpPr>
        <p:spPr bwMode="auto">
          <a:xfrm>
            <a:off x="457200" y="28194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mtClean="0">
                <a:solidFill>
                  <a:prstClr val="white"/>
                </a:solidFill>
                <a:latin typeface="Calibri" pitchFamily="34" charset="0"/>
              </a:rPr>
              <a:t>Source: USGS</a:t>
            </a:r>
          </a:p>
        </p:txBody>
      </p:sp>
    </p:spTree>
    <p:extLst>
      <p:ext uri="{BB962C8B-B14F-4D97-AF65-F5344CB8AC3E}">
        <p14:creationId xmlns:p14="http://schemas.microsoft.com/office/powerpoint/2010/main" val="179109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58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2362200" cy="4893647"/>
          </a:xfrm>
          <a:prstGeom prst="rect">
            <a:avLst/>
          </a:prstGeom>
          <a:noFill/>
        </p:spPr>
        <p:txBody>
          <a:bodyPr wrap="square" rtlCol="0">
            <a:spAutoFit/>
          </a:bodyPr>
          <a:lstStyle/>
          <a:p>
            <a:r>
              <a:rPr lang="en-US" sz="2400" b="1" i="1" dirty="0" smtClean="0">
                <a:solidFill>
                  <a:schemeClr val="tx2">
                    <a:lumMod val="75000"/>
                  </a:schemeClr>
                </a:solidFill>
              </a:rPr>
              <a:t>In Austin, rainwater flows over land to our creeks and lakes, and underground into the aquifer. For example, rain water in the Barton Creek Watershed drains into Barton Creek. </a:t>
            </a:r>
            <a:endParaRPr lang="en-US" sz="2400" b="1" dirty="0"/>
          </a:p>
        </p:txBody>
      </p:sp>
      <p:pic>
        <p:nvPicPr>
          <p:cNvPr id="5126" name="Picture 6" descr="http://1.bp.blogspot.com/_OIhxljQeYHM/TRg-efHDv5I/AAAAAAAAAgY/3NwCIsVwRcQ/s1600/AustinCreek-watershed.jpg"/>
          <p:cNvPicPr>
            <a:picLocks noChangeAspect="1" noChangeArrowheads="1"/>
          </p:cNvPicPr>
          <p:nvPr/>
        </p:nvPicPr>
        <p:blipFill>
          <a:blip r:embed="rId2" cstate="print"/>
          <a:srcRect/>
          <a:stretch>
            <a:fillRect/>
          </a:stretch>
        </p:blipFill>
        <p:spPr bwMode="auto">
          <a:xfrm>
            <a:off x="2514600" y="0"/>
            <a:ext cx="66294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United States Watersheds</a:t>
            </a:r>
          </a:p>
        </p:txBody>
      </p:sp>
      <p:sp>
        <p:nvSpPr>
          <p:cNvPr id="8195" name="Content Placeholder 2"/>
          <p:cNvSpPr>
            <a:spLocks noGrp="1"/>
          </p:cNvSpPr>
          <p:nvPr>
            <p:ph idx="1"/>
          </p:nvPr>
        </p:nvSpPr>
        <p:spPr/>
        <p:txBody>
          <a:bodyPr/>
          <a:lstStyle/>
          <a:p>
            <a:endParaRPr lang="en-US" altLang="en-US" smtClean="0"/>
          </a:p>
        </p:txBody>
      </p:sp>
      <p:pic>
        <p:nvPicPr>
          <p:cNvPr id="8196" name="Picture 2" descr="E:\watershed_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04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Texas Aquifers</a:t>
            </a:r>
          </a:p>
        </p:txBody>
      </p:sp>
      <p:pic>
        <p:nvPicPr>
          <p:cNvPr id="7171" name="Picture 2" descr="E:\pictures3\exhibit1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44750" y="1600200"/>
            <a:ext cx="4254500" cy="4525963"/>
          </a:xfrm>
          <a:noFill/>
        </p:spPr>
      </p:pic>
    </p:spTree>
    <p:extLst>
      <p:ext uri="{BB962C8B-B14F-4D97-AF65-F5344CB8AC3E}">
        <p14:creationId xmlns:p14="http://schemas.microsoft.com/office/powerpoint/2010/main" val="3681166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18780</TotalTime>
  <Words>443</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9</vt:i4>
      </vt:variant>
      <vt:variant>
        <vt:lpstr>Slide Titles</vt:lpstr>
      </vt:variant>
      <vt:variant>
        <vt:i4>21</vt:i4>
      </vt:variant>
    </vt:vector>
  </HeadingPairs>
  <TitlesOfParts>
    <vt:vector size="3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Texas Watersheds</vt:lpstr>
      <vt:lpstr>Trinity River Basin</vt:lpstr>
      <vt:lpstr>Trinity Watershed</vt:lpstr>
      <vt:lpstr>PowerPoint Presentation</vt:lpstr>
      <vt:lpstr>PowerPoint Presentation</vt:lpstr>
      <vt:lpstr>United States Watersheds</vt:lpstr>
      <vt:lpstr>Texas Aquifers</vt:lpstr>
      <vt:lpstr>Zones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Wells</vt:lpstr>
      <vt:lpstr>How do you humans affect the aquifers?</vt:lpstr>
    </vt:vector>
  </TitlesOfParts>
  <Company>Austin Independent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Cranford, Michael</cp:lastModifiedBy>
  <cp:revision>13</cp:revision>
  <dcterms:created xsi:type="dcterms:W3CDTF">2011-05-05T16:39:20Z</dcterms:created>
  <dcterms:modified xsi:type="dcterms:W3CDTF">2015-12-09T05:36:03Z</dcterms:modified>
</cp:coreProperties>
</file>